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701" r:id="rId1"/>
  </p:sldMasterIdLst>
  <p:sldIdLst>
    <p:sldId id="257" r:id="rId2"/>
    <p:sldId id="258" r:id="rId3"/>
    <p:sldId id="259" r:id="rId4"/>
    <p:sldId id="260" r:id="rId5"/>
    <p:sldId id="261" r:id="rId6"/>
    <p:sldId id="262" r:id="rId7"/>
    <p:sldId id="263" r:id="rId8"/>
    <p:sldId id="264"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9" r:id="rId52"/>
    <p:sldId id="310" r:id="rId53"/>
    <p:sldId id="311" r:id="rId54"/>
    <p:sldId id="312" r:id="rId55"/>
    <p:sldId id="313" r:id="rId56"/>
    <p:sldId id="314" r:id="rId57"/>
    <p:sldId id="265"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2AC6F3F-C0AA-4075-A3C1-B87BD8205F02}" type="datetimeFigureOut">
              <a:rPr lang="en-IN" smtClean="0"/>
              <a:t>16-03-2023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1828E0E-D6EB-48D5-A97E-6A9B407D0E73}" type="slidenum">
              <a:rPr lang="en-IN" smtClean="0"/>
              <a:t>‹#›</a:t>
            </a:fld>
            <a:endParaRPr lang="en-IN"/>
          </a:p>
        </p:txBody>
      </p:sp>
    </p:spTree>
    <p:extLst>
      <p:ext uri="{BB962C8B-B14F-4D97-AF65-F5344CB8AC3E}">
        <p14:creationId xmlns:p14="http://schemas.microsoft.com/office/powerpoint/2010/main" val="6260463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AC6F3F-C0AA-4075-A3C1-B87BD8205F02}" type="datetimeFigureOut">
              <a:rPr lang="en-IN" smtClean="0"/>
              <a:t>16-03-2023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1828E0E-D6EB-48D5-A97E-6A9B407D0E73}" type="slidenum">
              <a:rPr lang="en-IN" smtClean="0"/>
              <a:t>‹#›</a:t>
            </a:fld>
            <a:endParaRPr lang="en-IN"/>
          </a:p>
        </p:txBody>
      </p:sp>
    </p:spTree>
    <p:extLst>
      <p:ext uri="{BB962C8B-B14F-4D97-AF65-F5344CB8AC3E}">
        <p14:creationId xmlns:p14="http://schemas.microsoft.com/office/powerpoint/2010/main" val="1326507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AC6F3F-C0AA-4075-A3C1-B87BD8205F02}" type="datetimeFigureOut">
              <a:rPr lang="en-IN" smtClean="0"/>
              <a:t>16-03-2023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1828E0E-D6EB-48D5-A97E-6A9B407D0E73}" type="slidenum">
              <a:rPr lang="en-IN" smtClean="0"/>
              <a:t>‹#›</a:t>
            </a:fld>
            <a:endParaRPr lang="en-IN"/>
          </a:p>
        </p:txBody>
      </p:sp>
    </p:spTree>
    <p:extLst>
      <p:ext uri="{BB962C8B-B14F-4D97-AF65-F5344CB8AC3E}">
        <p14:creationId xmlns:p14="http://schemas.microsoft.com/office/powerpoint/2010/main" val="18460240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AC6F3F-C0AA-4075-A3C1-B87BD8205F02}" type="datetimeFigureOut">
              <a:rPr lang="en-IN" smtClean="0"/>
              <a:t>16-03-2023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1828E0E-D6EB-48D5-A97E-6A9B407D0E73}" type="slidenum">
              <a:rPr lang="en-IN" smtClean="0"/>
              <a:t>‹#›</a:t>
            </a:fld>
            <a:endParaRPr lang="en-IN"/>
          </a:p>
        </p:txBody>
      </p:sp>
    </p:spTree>
    <p:extLst>
      <p:ext uri="{BB962C8B-B14F-4D97-AF65-F5344CB8AC3E}">
        <p14:creationId xmlns:p14="http://schemas.microsoft.com/office/powerpoint/2010/main" val="2403986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AC6F3F-C0AA-4075-A3C1-B87BD8205F02}" type="datetimeFigureOut">
              <a:rPr lang="en-IN" smtClean="0"/>
              <a:t>16-03-2023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1828E0E-D6EB-48D5-A97E-6A9B407D0E73}" type="slidenum">
              <a:rPr lang="en-IN" smtClean="0"/>
              <a:t>‹#›</a:t>
            </a:fld>
            <a:endParaRPr lang="en-IN"/>
          </a:p>
        </p:txBody>
      </p:sp>
    </p:spTree>
    <p:extLst>
      <p:ext uri="{BB962C8B-B14F-4D97-AF65-F5344CB8AC3E}">
        <p14:creationId xmlns:p14="http://schemas.microsoft.com/office/powerpoint/2010/main" val="376624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2AC6F3F-C0AA-4075-A3C1-B87BD8205F02}" type="datetimeFigureOut">
              <a:rPr lang="en-IN" smtClean="0"/>
              <a:t>16-03-2023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1828E0E-D6EB-48D5-A97E-6A9B407D0E73}" type="slidenum">
              <a:rPr lang="en-IN" smtClean="0"/>
              <a:t>‹#›</a:t>
            </a:fld>
            <a:endParaRPr lang="en-IN"/>
          </a:p>
        </p:txBody>
      </p:sp>
    </p:spTree>
    <p:extLst>
      <p:ext uri="{BB962C8B-B14F-4D97-AF65-F5344CB8AC3E}">
        <p14:creationId xmlns:p14="http://schemas.microsoft.com/office/powerpoint/2010/main" val="748636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2AC6F3F-C0AA-4075-A3C1-B87BD8205F02}" type="datetimeFigureOut">
              <a:rPr lang="en-IN" smtClean="0"/>
              <a:t>16-03-2023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1828E0E-D6EB-48D5-A97E-6A9B407D0E73}" type="slidenum">
              <a:rPr lang="en-IN" smtClean="0"/>
              <a:t>‹#›</a:t>
            </a:fld>
            <a:endParaRPr lang="en-IN"/>
          </a:p>
        </p:txBody>
      </p:sp>
    </p:spTree>
    <p:extLst>
      <p:ext uri="{BB962C8B-B14F-4D97-AF65-F5344CB8AC3E}">
        <p14:creationId xmlns:p14="http://schemas.microsoft.com/office/powerpoint/2010/main" val="2291290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2AC6F3F-C0AA-4075-A3C1-B87BD8205F02}" type="datetimeFigureOut">
              <a:rPr lang="en-IN" smtClean="0"/>
              <a:t>16-03-2023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1828E0E-D6EB-48D5-A97E-6A9B407D0E73}" type="slidenum">
              <a:rPr lang="en-IN" smtClean="0"/>
              <a:t>‹#›</a:t>
            </a:fld>
            <a:endParaRPr lang="en-IN"/>
          </a:p>
        </p:txBody>
      </p:sp>
    </p:spTree>
    <p:extLst>
      <p:ext uri="{BB962C8B-B14F-4D97-AF65-F5344CB8AC3E}">
        <p14:creationId xmlns:p14="http://schemas.microsoft.com/office/powerpoint/2010/main" val="22162982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AC6F3F-C0AA-4075-A3C1-B87BD8205F02}" type="datetimeFigureOut">
              <a:rPr lang="en-IN" smtClean="0"/>
              <a:t>16-03-2023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1828E0E-D6EB-48D5-A97E-6A9B407D0E73}" type="slidenum">
              <a:rPr lang="en-IN" smtClean="0"/>
              <a:t>‹#›</a:t>
            </a:fld>
            <a:endParaRPr lang="en-IN"/>
          </a:p>
        </p:txBody>
      </p:sp>
    </p:spTree>
    <p:extLst>
      <p:ext uri="{BB962C8B-B14F-4D97-AF65-F5344CB8AC3E}">
        <p14:creationId xmlns:p14="http://schemas.microsoft.com/office/powerpoint/2010/main" val="21169699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2AC6F3F-C0AA-4075-A3C1-B87BD8205F02}" type="datetimeFigureOut">
              <a:rPr lang="en-IN" smtClean="0"/>
              <a:t>16-03-2023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1828E0E-D6EB-48D5-A97E-6A9B407D0E73}" type="slidenum">
              <a:rPr lang="en-IN" smtClean="0"/>
              <a:t>‹#›</a:t>
            </a:fld>
            <a:endParaRPr lang="en-IN"/>
          </a:p>
        </p:txBody>
      </p:sp>
    </p:spTree>
    <p:extLst>
      <p:ext uri="{BB962C8B-B14F-4D97-AF65-F5344CB8AC3E}">
        <p14:creationId xmlns:p14="http://schemas.microsoft.com/office/powerpoint/2010/main" val="3307354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2AC6F3F-C0AA-4075-A3C1-B87BD8205F02}" type="datetimeFigureOut">
              <a:rPr lang="en-IN" smtClean="0"/>
              <a:t>16-03-2023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1828E0E-D6EB-48D5-A97E-6A9B407D0E73}" type="slidenum">
              <a:rPr lang="en-IN" smtClean="0"/>
              <a:t>‹#›</a:t>
            </a:fld>
            <a:endParaRPr lang="en-IN"/>
          </a:p>
        </p:txBody>
      </p:sp>
    </p:spTree>
    <p:extLst>
      <p:ext uri="{BB962C8B-B14F-4D97-AF65-F5344CB8AC3E}">
        <p14:creationId xmlns:p14="http://schemas.microsoft.com/office/powerpoint/2010/main" val="1381265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AC6F3F-C0AA-4075-A3C1-B87BD8205F02}" type="datetimeFigureOut">
              <a:rPr lang="en-IN" smtClean="0"/>
              <a:t>16-03-2023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828E0E-D6EB-48D5-A97E-6A9B407D0E73}" type="slidenum">
              <a:rPr lang="en-IN" smtClean="0"/>
              <a:t>‹#›</a:t>
            </a:fld>
            <a:endParaRPr lang="en-IN"/>
          </a:p>
        </p:txBody>
      </p:sp>
    </p:spTree>
    <p:extLst>
      <p:ext uri="{BB962C8B-B14F-4D97-AF65-F5344CB8AC3E}">
        <p14:creationId xmlns:p14="http://schemas.microsoft.com/office/powerpoint/2010/main" val="1579548118"/>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s://app.diagrams.net/" TargetMode="External"/><Relationship Id="rId2" Type="http://schemas.openxmlformats.org/officeDocument/2006/relationships/hyperlink" Target="https://stackoverflow.com/" TargetMode="External"/><Relationship Id="rId1" Type="http://schemas.openxmlformats.org/officeDocument/2006/relationships/slideLayout" Target="../slideLayouts/slideLayout7.xml"/><Relationship Id="rId6" Type="http://schemas.openxmlformats.org/officeDocument/2006/relationships/hyperlink" Target="https://www.sqlservertutorial.net/" TargetMode="External"/><Relationship Id="rId5" Type="http://schemas.openxmlformats.org/officeDocument/2006/relationships/hyperlink" Target="https://www.javatpoint.com/java-tutorial" TargetMode="External"/><Relationship Id="rId4" Type="http://schemas.openxmlformats.org/officeDocument/2006/relationships/hyperlink" Target="https://razorpay.com/docs/payments/server-integration/java/payment-gateway/build-%20%20integration/"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4F88BFB-37ED-01D5-BA61-ADA09D78CF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799" y="352332"/>
            <a:ext cx="2289607" cy="1403505"/>
          </a:xfrm>
          <a:prstGeom prst="rect">
            <a:avLst/>
          </a:prstGeom>
        </p:spPr>
      </p:pic>
      <p:sp>
        <p:nvSpPr>
          <p:cNvPr id="8" name="TextBox 7">
            <a:extLst>
              <a:ext uri="{FF2B5EF4-FFF2-40B4-BE49-F238E27FC236}">
                <a16:creationId xmlns:a16="http://schemas.microsoft.com/office/drawing/2014/main" id="{2E2D32A4-CEB1-0F4D-92C6-4C8A5AC0E4AB}"/>
              </a:ext>
            </a:extLst>
          </p:cNvPr>
          <p:cNvSpPr txBox="1"/>
          <p:nvPr/>
        </p:nvSpPr>
        <p:spPr>
          <a:xfrm>
            <a:off x="2983591" y="523083"/>
            <a:ext cx="6677024" cy="954107"/>
          </a:xfrm>
          <a:prstGeom prst="rect">
            <a:avLst/>
          </a:prstGeom>
          <a:noFill/>
        </p:spPr>
        <p:txBody>
          <a:bodyPr wrap="square" rtlCol="0">
            <a:spAutoFit/>
          </a:bodyPr>
          <a:lstStyle/>
          <a:p>
            <a:pPr algn="ctr"/>
            <a:r>
              <a:rPr lang="en-US" sz="2800" b="1" dirty="0" err="1"/>
              <a:t>Sinhgad</a:t>
            </a:r>
            <a:r>
              <a:rPr lang="en-US" sz="2800" b="1" dirty="0"/>
              <a:t> Institute of</a:t>
            </a:r>
          </a:p>
          <a:p>
            <a:pPr algn="ctr"/>
            <a:r>
              <a:rPr lang="en-US" sz="2800" b="1" dirty="0" err="1"/>
              <a:t>Management,Vadgaon</a:t>
            </a:r>
            <a:r>
              <a:rPr lang="en-US" sz="2800" b="1" dirty="0"/>
              <a:t>(</a:t>
            </a:r>
            <a:r>
              <a:rPr lang="en-US" sz="2800" b="1" dirty="0" err="1"/>
              <a:t>Budruk</a:t>
            </a:r>
            <a:r>
              <a:rPr lang="en-US" sz="2800" b="1" dirty="0"/>
              <a:t>),Pune</a:t>
            </a:r>
          </a:p>
        </p:txBody>
      </p:sp>
      <p:sp>
        <p:nvSpPr>
          <p:cNvPr id="9" name="TextBox 8">
            <a:extLst>
              <a:ext uri="{FF2B5EF4-FFF2-40B4-BE49-F238E27FC236}">
                <a16:creationId xmlns:a16="http://schemas.microsoft.com/office/drawing/2014/main" id="{4DB1D3F0-66A3-74E2-BF53-357573D1EC22}"/>
              </a:ext>
            </a:extLst>
          </p:cNvPr>
          <p:cNvSpPr txBox="1"/>
          <p:nvPr/>
        </p:nvSpPr>
        <p:spPr>
          <a:xfrm>
            <a:off x="2131646" y="1845621"/>
            <a:ext cx="7282094" cy="5539978"/>
          </a:xfrm>
          <a:prstGeom prst="rect">
            <a:avLst/>
          </a:prstGeom>
          <a:noFill/>
        </p:spPr>
        <p:txBody>
          <a:bodyPr wrap="square" rtlCol="0">
            <a:spAutoFit/>
          </a:bodyPr>
          <a:lstStyle/>
          <a:p>
            <a:pPr algn="ctr"/>
            <a:r>
              <a:rPr lang="en-US" sz="2800" b="1" dirty="0"/>
              <a:t>Project Name:</a:t>
            </a:r>
            <a:r>
              <a:rPr lang="en-US" sz="2800" dirty="0"/>
              <a:t> </a:t>
            </a:r>
            <a:r>
              <a:rPr lang="en-US" sz="2800" dirty="0" err="1"/>
              <a:t>GrainsMart</a:t>
            </a:r>
            <a:endParaRPr lang="en-US" sz="2800" dirty="0"/>
          </a:p>
          <a:p>
            <a:pPr algn="ctr"/>
            <a:endParaRPr lang="en-US" sz="2400" dirty="0"/>
          </a:p>
          <a:p>
            <a:pPr algn="ctr"/>
            <a:endParaRPr lang="en-US" sz="2400" dirty="0"/>
          </a:p>
          <a:p>
            <a:pPr algn="ctr"/>
            <a:endParaRPr lang="en-US" sz="2400" dirty="0"/>
          </a:p>
          <a:p>
            <a:pPr algn="ctr"/>
            <a:endParaRPr lang="en-US" sz="2400" dirty="0"/>
          </a:p>
          <a:p>
            <a:pPr algn="ctr"/>
            <a:endParaRPr lang="en-US" sz="2400" dirty="0"/>
          </a:p>
          <a:p>
            <a:r>
              <a:rPr lang="en-US" sz="2000" b="1" dirty="0"/>
              <a:t>Presented by: </a:t>
            </a:r>
            <a:r>
              <a:rPr lang="en-US" sz="2000" dirty="0"/>
              <a:t>Shubham Giramkar</a:t>
            </a:r>
          </a:p>
          <a:p>
            <a:endParaRPr lang="en-US" sz="2000" b="1" dirty="0"/>
          </a:p>
          <a:p>
            <a:r>
              <a:rPr lang="en-US" sz="2000" b="1" dirty="0"/>
              <a:t>Roll No:</a:t>
            </a:r>
            <a:r>
              <a:rPr lang="en-US" sz="2000" dirty="0"/>
              <a:t>22318</a:t>
            </a:r>
          </a:p>
          <a:p>
            <a:endParaRPr lang="en-US" sz="2000" b="1" dirty="0"/>
          </a:p>
          <a:p>
            <a:r>
              <a:rPr lang="en-US" sz="2000" b="1" dirty="0"/>
              <a:t>Under </a:t>
            </a:r>
            <a:r>
              <a:rPr lang="en-US" sz="2000" b="1" dirty="0" err="1"/>
              <a:t>Guidance:</a:t>
            </a:r>
            <a:r>
              <a:rPr lang="en-US" sz="2000" dirty="0" err="1"/>
              <a:t>Dr</a:t>
            </a:r>
            <a:r>
              <a:rPr lang="en-US" sz="2000" dirty="0"/>
              <a:t>. Milind </a:t>
            </a:r>
            <a:r>
              <a:rPr lang="en-US" sz="2000" dirty="0" err="1"/>
              <a:t>Godase</a:t>
            </a:r>
            <a:r>
              <a:rPr lang="en-US" sz="2000" dirty="0"/>
              <a:t> </a:t>
            </a:r>
          </a:p>
          <a:p>
            <a:pPr algn="ctr"/>
            <a:endParaRPr lang="en-US" sz="2400" dirty="0"/>
          </a:p>
          <a:p>
            <a:pPr algn="ctr"/>
            <a:endParaRPr lang="en-US" sz="2400" dirty="0"/>
          </a:p>
          <a:p>
            <a:pPr algn="ctr"/>
            <a:endParaRPr lang="en-US" sz="2000" b="1" dirty="0"/>
          </a:p>
          <a:p>
            <a:pPr algn="ctr"/>
            <a:endParaRPr lang="en-US" sz="2000" b="1" dirty="0"/>
          </a:p>
          <a:p>
            <a:pPr algn="ctr"/>
            <a:endParaRPr lang="en-IN" dirty="0"/>
          </a:p>
        </p:txBody>
      </p:sp>
      <p:pic>
        <p:nvPicPr>
          <p:cNvPr id="4" name="Picture 3">
            <a:extLst>
              <a:ext uri="{FF2B5EF4-FFF2-40B4-BE49-F238E27FC236}">
                <a16:creationId xmlns:a16="http://schemas.microsoft.com/office/drawing/2014/main" id="{F5900543-1A89-D2B0-313E-D1FC59ABEC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4342" y="2353963"/>
            <a:ext cx="2536702" cy="1746127"/>
          </a:xfrm>
          <a:prstGeom prst="rect">
            <a:avLst/>
          </a:prstGeom>
        </p:spPr>
      </p:pic>
    </p:spTree>
    <p:extLst>
      <p:ext uri="{BB962C8B-B14F-4D97-AF65-F5344CB8AC3E}">
        <p14:creationId xmlns:p14="http://schemas.microsoft.com/office/powerpoint/2010/main" val="19545785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6798B5-95BE-6338-F949-6C69C49201E0}"/>
              </a:ext>
            </a:extLst>
          </p:cNvPr>
          <p:cNvSpPr txBox="1"/>
          <p:nvPr/>
        </p:nvSpPr>
        <p:spPr>
          <a:xfrm>
            <a:off x="0" y="325874"/>
            <a:ext cx="6096000" cy="369332"/>
          </a:xfrm>
          <a:prstGeom prst="rect">
            <a:avLst/>
          </a:prstGeom>
          <a:noFill/>
        </p:spPr>
        <p:txBody>
          <a:bodyPr wrap="square">
            <a:spAutoFit/>
          </a:bodyPr>
          <a:lstStyle/>
          <a:p>
            <a:pPr marL="457200" indent="-229235"/>
            <a:r>
              <a:rPr lang="en-US" sz="1800" b="1" dirty="0">
                <a:effectLst/>
                <a:latin typeface="Times New Roman" panose="02020603050405020304" pitchFamily="18" charset="0"/>
                <a:ea typeface="Times New Roman" panose="02020603050405020304" pitchFamily="18" charset="0"/>
              </a:rPr>
              <a:t>Entity Relationship Diagram (ERD):</a:t>
            </a:r>
            <a:endParaRPr lang="en-IN" sz="12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699AA2CC-E1F2-56AF-525C-609CB583FE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4934" y="984408"/>
            <a:ext cx="9382125" cy="5241131"/>
          </a:xfrm>
          <a:prstGeom prst="rect">
            <a:avLst/>
          </a:prstGeom>
        </p:spPr>
      </p:pic>
    </p:spTree>
    <p:extLst>
      <p:ext uri="{BB962C8B-B14F-4D97-AF65-F5344CB8AC3E}">
        <p14:creationId xmlns:p14="http://schemas.microsoft.com/office/powerpoint/2010/main" val="3853307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3594AE-F443-1C35-C740-15303347C8BA}"/>
              </a:ext>
            </a:extLst>
          </p:cNvPr>
          <p:cNvSpPr txBox="1"/>
          <p:nvPr/>
        </p:nvSpPr>
        <p:spPr>
          <a:xfrm>
            <a:off x="304800" y="249674"/>
            <a:ext cx="6096000" cy="369332"/>
          </a:xfrm>
          <a:prstGeom prst="rect">
            <a:avLst/>
          </a:prstGeom>
          <a:noFill/>
        </p:spPr>
        <p:txBody>
          <a:bodyPr wrap="square">
            <a:spAutoFit/>
          </a:bodyPr>
          <a:lstStyle/>
          <a:p>
            <a:pPr marL="457200" indent="-229235"/>
            <a:r>
              <a:rPr lang="en-US" sz="1800" b="1" dirty="0">
                <a:effectLst/>
                <a:latin typeface="Times New Roman" panose="02020603050405020304" pitchFamily="18" charset="0"/>
                <a:ea typeface="Times New Roman" panose="02020603050405020304" pitchFamily="18" charset="0"/>
              </a:rPr>
              <a:t>Class Diagram:</a:t>
            </a:r>
            <a:endParaRPr lang="en-IN" sz="12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6116FFCB-9115-6488-F007-DD1C3F518D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2640" y="375920"/>
            <a:ext cx="7467600" cy="6232406"/>
          </a:xfrm>
          <a:prstGeom prst="rect">
            <a:avLst/>
          </a:prstGeom>
        </p:spPr>
      </p:pic>
    </p:spTree>
    <p:extLst>
      <p:ext uri="{BB962C8B-B14F-4D97-AF65-F5344CB8AC3E}">
        <p14:creationId xmlns:p14="http://schemas.microsoft.com/office/powerpoint/2010/main" val="687983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A59E14-46D7-812B-36D7-C7011F124EFA}"/>
              </a:ext>
            </a:extLst>
          </p:cNvPr>
          <p:cNvSpPr txBox="1"/>
          <p:nvPr/>
        </p:nvSpPr>
        <p:spPr>
          <a:xfrm>
            <a:off x="203200" y="125214"/>
            <a:ext cx="6096000" cy="369332"/>
          </a:xfrm>
          <a:prstGeom prst="rect">
            <a:avLst/>
          </a:prstGeom>
          <a:noFill/>
        </p:spPr>
        <p:txBody>
          <a:bodyPr wrap="square">
            <a:spAutoFit/>
          </a:bodyPr>
          <a:lstStyle/>
          <a:p>
            <a:r>
              <a:rPr lang="en-IN" sz="1800" b="1" dirty="0">
                <a:effectLst/>
                <a:latin typeface="Calibri" panose="020F0502020204030204" pitchFamily="34" charset="0"/>
                <a:ea typeface="Calibri" panose="020F0502020204030204" pitchFamily="34" charset="0"/>
                <a:cs typeface="Times New Roman" panose="02020603050405020304" pitchFamily="18" charset="0"/>
              </a:rPr>
              <a:t>Use Case Diagrams:</a:t>
            </a:r>
            <a:endParaRPr lang="en-IN" dirty="0"/>
          </a:p>
        </p:txBody>
      </p:sp>
      <p:sp>
        <p:nvSpPr>
          <p:cNvPr id="5" name="TextBox 4">
            <a:extLst>
              <a:ext uri="{FF2B5EF4-FFF2-40B4-BE49-F238E27FC236}">
                <a16:creationId xmlns:a16="http://schemas.microsoft.com/office/drawing/2014/main" id="{DF72FE3B-A015-A2EF-1879-4B66ADD530A3}"/>
              </a:ext>
            </a:extLst>
          </p:cNvPr>
          <p:cNvSpPr txBox="1"/>
          <p:nvPr/>
        </p:nvSpPr>
        <p:spPr>
          <a:xfrm>
            <a:off x="2976880" y="224442"/>
            <a:ext cx="6096000" cy="374077"/>
          </a:xfrm>
          <a:prstGeom prst="rect">
            <a:avLst/>
          </a:prstGeom>
          <a:noFill/>
        </p:spPr>
        <p:txBody>
          <a:bodyPr wrap="square">
            <a:spAutoFit/>
          </a:bodyPr>
          <a:lstStyle/>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USE CASE DIAGRAM FOR CUSTOMER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87485F35-EAA3-AD83-0AF1-DD824951F22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30562" y="853440"/>
            <a:ext cx="5730875" cy="5425440"/>
          </a:xfrm>
          <a:prstGeom prst="rect">
            <a:avLst/>
          </a:prstGeom>
          <a:noFill/>
        </p:spPr>
      </p:pic>
    </p:spTree>
    <p:extLst>
      <p:ext uri="{BB962C8B-B14F-4D97-AF65-F5344CB8AC3E}">
        <p14:creationId xmlns:p14="http://schemas.microsoft.com/office/powerpoint/2010/main" val="40071014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67A7E5-CE1C-BA1B-C57C-304B5C1EE67E}"/>
              </a:ext>
            </a:extLst>
          </p:cNvPr>
          <p:cNvSpPr txBox="1"/>
          <p:nvPr/>
        </p:nvSpPr>
        <p:spPr>
          <a:xfrm>
            <a:off x="91440" y="92362"/>
            <a:ext cx="6096000" cy="374077"/>
          </a:xfrm>
          <a:prstGeom prst="rect">
            <a:avLst/>
          </a:prstGeom>
          <a:noFill/>
        </p:spPr>
        <p:txBody>
          <a:bodyPr wrap="square">
            <a:spAutoFit/>
          </a:bodyPr>
          <a:lstStyle/>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USE CASE DIAGRAM FOR FARMER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CE019EF9-8397-5849-3A88-CC3BFE8C654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03270" y="264159"/>
            <a:ext cx="5585460" cy="6096001"/>
          </a:xfrm>
          <a:prstGeom prst="rect">
            <a:avLst/>
          </a:prstGeom>
          <a:noFill/>
        </p:spPr>
      </p:pic>
    </p:spTree>
    <p:extLst>
      <p:ext uri="{BB962C8B-B14F-4D97-AF65-F5344CB8AC3E}">
        <p14:creationId xmlns:p14="http://schemas.microsoft.com/office/powerpoint/2010/main" val="1252283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2B580D-7F1C-1C0E-9AC7-7A19A5E637DC}"/>
              </a:ext>
            </a:extLst>
          </p:cNvPr>
          <p:cNvSpPr txBox="1"/>
          <p:nvPr/>
        </p:nvSpPr>
        <p:spPr>
          <a:xfrm>
            <a:off x="101600" y="0"/>
            <a:ext cx="6096000" cy="374077"/>
          </a:xfrm>
          <a:prstGeom prst="rect">
            <a:avLst/>
          </a:prstGeom>
          <a:noFill/>
        </p:spPr>
        <p:txBody>
          <a:bodyPr wrap="square">
            <a:spAutoFit/>
          </a:bodyPr>
          <a:lstStyle/>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USE CASE DIAGRAM FOR ORDER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E6413D68-AC94-8F19-9D4A-C18C72DAF66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78480" y="374077"/>
            <a:ext cx="6035040" cy="6108003"/>
          </a:xfrm>
          <a:prstGeom prst="rect">
            <a:avLst/>
          </a:prstGeom>
          <a:noFill/>
        </p:spPr>
      </p:pic>
    </p:spTree>
    <p:extLst>
      <p:ext uri="{BB962C8B-B14F-4D97-AF65-F5344CB8AC3E}">
        <p14:creationId xmlns:p14="http://schemas.microsoft.com/office/powerpoint/2010/main" val="1878754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D22011-D909-B208-ED21-A11158CA2899}"/>
              </a:ext>
            </a:extLst>
          </p:cNvPr>
          <p:cNvSpPr txBox="1"/>
          <p:nvPr/>
        </p:nvSpPr>
        <p:spPr>
          <a:xfrm>
            <a:off x="71120" y="254922"/>
            <a:ext cx="6096000" cy="374077"/>
          </a:xfrm>
          <a:prstGeom prst="rect">
            <a:avLst/>
          </a:prstGeom>
          <a:noFill/>
        </p:spPr>
        <p:txBody>
          <a:bodyPr wrap="square">
            <a:spAutoFit/>
          </a:bodyPr>
          <a:lstStyle/>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USE CASE DIAGRAM FOR PAYMENT AND DELIVERY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F8A206D0-08B2-286B-D3E6-0EA8C0F97D7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54680" y="731520"/>
            <a:ext cx="5882640" cy="5588000"/>
          </a:xfrm>
          <a:prstGeom prst="rect">
            <a:avLst/>
          </a:prstGeom>
          <a:noFill/>
        </p:spPr>
      </p:pic>
    </p:spTree>
    <p:extLst>
      <p:ext uri="{BB962C8B-B14F-4D97-AF65-F5344CB8AC3E}">
        <p14:creationId xmlns:p14="http://schemas.microsoft.com/office/powerpoint/2010/main" val="3338469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9B16E1-CF9B-EBFB-99C1-02C651C37E4D}"/>
              </a:ext>
            </a:extLst>
          </p:cNvPr>
          <p:cNvSpPr txBox="1"/>
          <p:nvPr/>
        </p:nvSpPr>
        <p:spPr>
          <a:xfrm>
            <a:off x="0" y="214282"/>
            <a:ext cx="6096000" cy="374077"/>
          </a:xfrm>
          <a:prstGeom prst="rect">
            <a:avLst/>
          </a:prstGeom>
          <a:noFill/>
        </p:spPr>
        <p:txBody>
          <a:bodyPr wrap="square">
            <a:spAutoFit/>
          </a:bodyPr>
          <a:lstStyle/>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USE CASE DIAGRAM FOR GRAINS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0B1149AE-568A-CF23-CB6A-1315FCC45D3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89910" y="234315"/>
            <a:ext cx="6012180" cy="6389370"/>
          </a:xfrm>
          <a:prstGeom prst="rect">
            <a:avLst/>
          </a:prstGeom>
          <a:noFill/>
        </p:spPr>
      </p:pic>
    </p:spTree>
    <p:extLst>
      <p:ext uri="{BB962C8B-B14F-4D97-AF65-F5344CB8AC3E}">
        <p14:creationId xmlns:p14="http://schemas.microsoft.com/office/powerpoint/2010/main" val="488325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966240-4531-0753-3AB3-228A25B897B2}"/>
              </a:ext>
            </a:extLst>
          </p:cNvPr>
          <p:cNvSpPr txBox="1"/>
          <p:nvPr/>
        </p:nvSpPr>
        <p:spPr>
          <a:xfrm>
            <a:off x="-71120" y="135374"/>
            <a:ext cx="6096000" cy="369332"/>
          </a:xfrm>
          <a:prstGeom prst="rect">
            <a:avLst/>
          </a:prstGeom>
          <a:noFill/>
        </p:spPr>
        <p:txBody>
          <a:bodyPr wrap="square">
            <a:spAutoFit/>
          </a:bodyPr>
          <a:lstStyle/>
          <a:p>
            <a:pPr marL="457200" indent="-229235"/>
            <a:r>
              <a:rPr lang="en-US" sz="1800" b="1" dirty="0">
                <a:effectLst/>
                <a:latin typeface="Times New Roman" panose="02020603050405020304" pitchFamily="18" charset="0"/>
                <a:ea typeface="Times New Roman" panose="02020603050405020304" pitchFamily="18" charset="0"/>
              </a:rPr>
              <a:t>Activity Diagram:</a:t>
            </a:r>
            <a:endParaRPr lang="en-IN" sz="12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42E6D7A9-5AFF-C030-8F3B-8760FFBBEAD6}"/>
              </a:ext>
            </a:extLst>
          </p:cNvPr>
          <p:cNvSpPr txBox="1"/>
          <p:nvPr/>
        </p:nvSpPr>
        <p:spPr>
          <a:xfrm>
            <a:off x="2415540" y="130629"/>
            <a:ext cx="6131560" cy="374077"/>
          </a:xfrm>
          <a:prstGeom prst="rect">
            <a:avLst/>
          </a:prstGeom>
          <a:noFill/>
        </p:spPr>
        <p:txBody>
          <a:bodyPr wrap="square">
            <a:spAutoFit/>
          </a:bodyPr>
          <a:lstStyle/>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ACTIVITY DIAGRAM FOR CUSTOMER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C14AF408-DB89-A73D-BF60-3A76768A78D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36570" y="910590"/>
            <a:ext cx="7926070" cy="5561330"/>
          </a:xfrm>
          <a:prstGeom prst="rect">
            <a:avLst/>
          </a:prstGeom>
          <a:noFill/>
        </p:spPr>
      </p:pic>
    </p:spTree>
    <p:extLst>
      <p:ext uri="{BB962C8B-B14F-4D97-AF65-F5344CB8AC3E}">
        <p14:creationId xmlns:p14="http://schemas.microsoft.com/office/powerpoint/2010/main" val="1452079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95F4BD-C5FE-A6BA-9824-67F43FD4B58A}"/>
              </a:ext>
            </a:extLst>
          </p:cNvPr>
          <p:cNvSpPr txBox="1"/>
          <p:nvPr/>
        </p:nvSpPr>
        <p:spPr>
          <a:xfrm>
            <a:off x="497840" y="346362"/>
            <a:ext cx="6096000" cy="374077"/>
          </a:xfrm>
          <a:prstGeom prst="rect">
            <a:avLst/>
          </a:prstGeom>
          <a:noFill/>
        </p:spPr>
        <p:txBody>
          <a:bodyPr wrap="square">
            <a:spAutoFit/>
          </a:bodyPr>
          <a:lstStyle/>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ACTIVITY DIAGRAM FOR FARMER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C5FDE025-4606-AE06-48EA-C5B0093ED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3040" y="640080"/>
            <a:ext cx="9479280" cy="5709920"/>
          </a:xfrm>
          <a:prstGeom prst="rect">
            <a:avLst/>
          </a:prstGeom>
        </p:spPr>
      </p:pic>
    </p:spTree>
    <p:extLst>
      <p:ext uri="{BB962C8B-B14F-4D97-AF65-F5344CB8AC3E}">
        <p14:creationId xmlns:p14="http://schemas.microsoft.com/office/powerpoint/2010/main" val="20999096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EA1D35-E431-85BB-67E5-6067D0087414}"/>
              </a:ext>
            </a:extLst>
          </p:cNvPr>
          <p:cNvSpPr txBox="1"/>
          <p:nvPr/>
        </p:nvSpPr>
        <p:spPr>
          <a:xfrm>
            <a:off x="274320" y="204122"/>
            <a:ext cx="6096000" cy="374077"/>
          </a:xfrm>
          <a:prstGeom prst="rect">
            <a:avLst/>
          </a:prstGeom>
          <a:noFill/>
        </p:spPr>
        <p:txBody>
          <a:bodyPr wrap="square">
            <a:spAutoFit/>
          </a:bodyPr>
          <a:lstStyle/>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ACTIVITY DIAGRAM FOR ORDER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B46CDB13-C646-1A08-4D7A-2D4E383447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2480" y="796607"/>
            <a:ext cx="8564880" cy="5264785"/>
          </a:xfrm>
          <a:prstGeom prst="rect">
            <a:avLst/>
          </a:prstGeom>
        </p:spPr>
      </p:pic>
    </p:spTree>
    <p:extLst>
      <p:ext uri="{BB962C8B-B14F-4D97-AF65-F5344CB8AC3E}">
        <p14:creationId xmlns:p14="http://schemas.microsoft.com/office/powerpoint/2010/main" val="3301002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E1AF7A5-5A28-4EA5-5482-2271307DD404}"/>
              </a:ext>
            </a:extLst>
          </p:cNvPr>
          <p:cNvSpPr txBox="1"/>
          <p:nvPr/>
        </p:nvSpPr>
        <p:spPr>
          <a:xfrm>
            <a:off x="1136342" y="523783"/>
            <a:ext cx="7670307" cy="7817525"/>
          </a:xfrm>
          <a:prstGeom prst="rect">
            <a:avLst/>
          </a:prstGeom>
          <a:noFill/>
        </p:spPr>
        <p:txBody>
          <a:bodyPr wrap="square" rtlCol="0">
            <a:spAutoFit/>
          </a:bodyPr>
          <a:lstStyle/>
          <a:p>
            <a:pPr algn="ctr"/>
            <a:r>
              <a:rPr lang="en-US" dirty="0"/>
              <a:t> </a:t>
            </a:r>
            <a:r>
              <a:rPr lang="en-US" sz="3200" b="1" dirty="0"/>
              <a:t>INTRODUCTION</a:t>
            </a:r>
          </a:p>
          <a:p>
            <a:endParaRPr lang="en-US" sz="3200" b="1" dirty="0"/>
          </a:p>
          <a:p>
            <a:pPr marL="285750" indent="-285750">
              <a:buFont typeface="Wingdings" panose="05000000000000000000" pitchFamily="2" charset="2"/>
              <a:buChar char="Ø"/>
            </a:pPr>
            <a:r>
              <a:rPr lang="en-US" sz="2200" dirty="0"/>
              <a:t>The ”</a:t>
            </a:r>
            <a:r>
              <a:rPr lang="en-US" sz="2200" b="1" dirty="0" err="1"/>
              <a:t>GrainsMart</a:t>
            </a:r>
            <a:r>
              <a:rPr lang="en-US" sz="2200" dirty="0"/>
              <a:t>” has been developed for provide platform for </a:t>
            </a:r>
            <a:r>
              <a:rPr lang="en-US" sz="2200" b="1" dirty="0"/>
              <a:t>farmers to sell </a:t>
            </a:r>
            <a:r>
              <a:rPr lang="en-US" sz="2200" dirty="0"/>
              <a:t>their grains </a:t>
            </a:r>
            <a:r>
              <a:rPr lang="en-US" sz="2200" b="1" dirty="0"/>
              <a:t>directly to customer</a:t>
            </a:r>
            <a:r>
              <a:rPr lang="en-US" sz="2200" dirty="0"/>
              <a:t>.</a:t>
            </a:r>
          </a:p>
          <a:p>
            <a:endParaRPr lang="en-US" sz="2200" dirty="0"/>
          </a:p>
          <a:p>
            <a:pPr marL="285750" indent="-285750">
              <a:buFont typeface="Wingdings" panose="05000000000000000000" pitchFamily="2" charset="2"/>
              <a:buChar char="Ø"/>
            </a:pPr>
            <a:r>
              <a:rPr lang="en-US" sz="2200" dirty="0"/>
              <a:t>Customer can order grains directly from farmers.</a:t>
            </a:r>
          </a:p>
          <a:p>
            <a:pPr marL="285750" indent="-285750">
              <a:buFont typeface="Wingdings" panose="05000000000000000000" pitchFamily="2" charset="2"/>
              <a:buChar char="Ø"/>
            </a:pPr>
            <a:endParaRPr lang="en-US" sz="2200" dirty="0"/>
          </a:p>
          <a:p>
            <a:pPr marL="285750" indent="-285750">
              <a:buFont typeface="Wingdings" panose="05000000000000000000" pitchFamily="2" charset="2"/>
              <a:buChar char="Ø"/>
            </a:pPr>
            <a:r>
              <a:rPr lang="en-US" sz="2200" dirty="0"/>
              <a:t>This Software allows to customers for buy a grains from their regular seller as well as new seller farmer.</a:t>
            </a:r>
          </a:p>
          <a:p>
            <a:pPr marL="285750" indent="-285750">
              <a:buFont typeface="Wingdings" panose="05000000000000000000" pitchFamily="2" charset="2"/>
              <a:buChar char="Ø"/>
            </a:pPr>
            <a:endParaRPr lang="en-US" sz="2200" dirty="0"/>
          </a:p>
          <a:p>
            <a:pPr marL="285750" indent="-285750">
              <a:buFont typeface="Wingdings" panose="05000000000000000000" pitchFamily="2" charset="2"/>
              <a:buChar char="Ø"/>
            </a:pPr>
            <a:r>
              <a:rPr lang="en-US" sz="2200" dirty="0"/>
              <a:t>It also allows for customer to order grains in best price from farmers.</a:t>
            </a:r>
          </a:p>
          <a:p>
            <a:pPr marL="285750" indent="-285750">
              <a:buFont typeface="Wingdings" panose="05000000000000000000" pitchFamily="2" charset="2"/>
              <a:buChar char="Ø"/>
            </a:pPr>
            <a:endParaRPr lang="en-US" sz="2200" dirty="0"/>
          </a:p>
          <a:p>
            <a:pPr marL="285750" indent="-285750">
              <a:buFont typeface="Wingdings" panose="05000000000000000000" pitchFamily="2" charset="2"/>
              <a:buChar char="Ø"/>
            </a:pPr>
            <a:r>
              <a:rPr lang="en-US" sz="2200" dirty="0"/>
              <a:t>This System is designed for to simplify market process.</a:t>
            </a:r>
          </a:p>
          <a:p>
            <a:pPr marL="285750" indent="-285750">
              <a:buFont typeface="Wingdings" panose="05000000000000000000" pitchFamily="2" charset="2"/>
              <a:buChar char="Ø"/>
            </a:pPr>
            <a:endParaRPr lang="en-US" sz="2200" dirty="0"/>
          </a:p>
          <a:p>
            <a:endParaRPr lang="en-US" sz="2200" dirty="0"/>
          </a:p>
          <a:p>
            <a:endParaRPr lang="en-US" sz="2000" dirty="0"/>
          </a:p>
          <a:p>
            <a:endParaRPr lang="en-US" sz="2000" b="1" dirty="0"/>
          </a:p>
          <a:p>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b="1" dirty="0"/>
          </a:p>
          <a:p>
            <a:pPr marL="285750" indent="-285750">
              <a:buFont typeface="Wingdings" panose="05000000000000000000" pitchFamily="2" charset="2"/>
              <a:buChar char="Ø"/>
            </a:pPr>
            <a:endParaRPr lang="en-US" b="1" dirty="0"/>
          </a:p>
          <a:p>
            <a:pPr marL="285750" indent="-285750">
              <a:buFont typeface="Wingdings" panose="05000000000000000000" pitchFamily="2" charset="2"/>
              <a:buChar char="Ø"/>
            </a:pPr>
            <a:endParaRPr lang="en-US" b="1" dirty="0"/>
          </a:p>
        </p:txBody>
      </p:sp>
    </p:spTree>
    <p:extLst>
      <p:ext uri="{BB962C8B-B14F-4D97-AF65-F5344CB8AC3E}">
        <p14:creationId xmlns:p14="http://schemas.microsoft.com/office/powerpoint/2010/main" val="792914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01269E-822E-BD17-CF50-C7E5376CD527}"/>
              </a:ext>
            </a:extLst>
          </p:cNvPr>
          <p:cNvSpPr txBox="1"/>
          <p:nvPr/>
        </p:nvSpPr>
        <p:spPr>
          <a:xfrm>
            <a:off x="121920" y="254922"/>
            <a:ext cx="6096000" cy="374077"/>
          </a:xfrm>
          <a:prstGeom prst="rect">
            <a:avLst/>
          </a:prstGeom>
          <a:noFill/>
        </p:spPr>
        <p:txBody>
          <a:bodyPr wrap="square">
            <a:spAutoFit/>
          </a:bodyPr>
          <a:lstStyle/>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ACTIVITY DIAGRAM FOR PAYMENT AND DELIVERY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D89A6DA9-A35B-5AFF-32C1-085058F1C7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172721"/>
            <a:ext cx="8615679" cy="6532880"/>
          </a:xfrm>
          <a:prstGeom prst="rect">
            <a:avLst/>
          </a:prstGeom>
        </p:spPr>
      </p:pic>
    </p:spTree>
    <p:extLst>
      <p:ext uri="{BB962C8B-B14F-4D97-AF65-F5344CB8AC3E}">
        <p14:creationId xmlns:p14="http://schemas.microsoft.com/office/powerpoint/2010/main" val="35224393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33FFAE-9802-0480-CDFD-4395266D5064}"/>
              </a:ext>
            </a:extLst>
          </p:cNvPr>
          <p:cNvSpPr txBox="1"/>
          <p:nvPr/>
        </p:nvSpPr>
        <p:spPr>
          <a:xfrm>
            <a:off x="-345440" y="277614"/>
            <a:ext cx="6096000" cy="369332"/>
          </a:xfrm>
          <a:prstGeom prst="rect">
            <a:avLst/>
          </a:prstGeom>
          <a:noFill/>
        </p:spPr>
        <p:txBody>
          <a:bodyPr wrap="square">
            <a:spAutoFit/>
          </a:bodyPr>
          <a:lstStyle/>
          <a:p>
            <a:pPr marL="643255" indent="-229235"/>
            <a:r>
              <a:rPr lang="en-US" sz="1800" dirty="0">
                <a:effectLst/>
                <a:latin typeface="Times New Roman" panose="02020603050405020304" pitchFamily="18" charset="0"/>
                <a:ea typeface="Times New Roman" panose="02020603050405020304" pitchFamily="18" charset="0"/>
              </a:rPr>
              <a:t>ACTIVITY DIAGRAM FOR GRAINS</a:t>
            </a:r>
            <a:endParaRPr lang="en-IN" sz="16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876C2CF5-22EA-A42B-91C7-F7C57A8782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0245" y="426402"/>
            <a:ext cx="5731510" cy="6005195"/>
          </a:xfrm>
          <a:prstGeom prst="rect">
            <a:avLst/>
          </a:prstGeom>
        </p:spPr>
      </p:pic>
    </p:spTree>
    <p:extLst>
      <p:ext uri="{BB962C8B-B14F-4D97-AF65-F5344CB8AC3E}">
        <p14:creationId xmlns:p14="http://schemas.microsoft.com/office/powerpoint/2010/main" val="18085509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911C4B-15A2-D52C-8ABF-66749206CA83}"/>
              </a:ext>
            </a:extLst>
          </p:cNvPr>
          <p:cNvSpPr txBox="1"/>
          <p:nvPr/>
        </p:nvSpPr>
        <p:spPr>
          <a:xfrm>
            <a:off x="243840" y="267454"/>
            <a:ext cx="6096000" cy="430887"/>
          </a:xfrm>
          <a:prstGeom prst="rect">
            <a:avLst/>
          </a:prstGeom>
          <a:noFill/>
        </p:spPr>
        <p:txBody>
          <a:bodyPr wrap="square">
            <a:spAutoFit/>
          </a:bodyPr>
          <a:lstStyle/>
          <a:p>
            <a:r>
              <a:rPr lang="en-IN" sz="2200" b="1" dirty="0">
                <a:effectLst/>
                <a:latin typeface="Calibri" panose="020F0502020204030204" pitchFamily="34" charset="0"/>
                <a:ea typeface="Calibri" panose="020F0502020204030204" pitchFamily="34" charset="0"/>
                <a:cs typeface="Times New Roman" panose="02020603050405020304" pitchFamily="18" charset="0"/>
              </a:rPr>
              <a:t>Sequence Diagram:</a:t>
            </a:r>
            <a:endParaRPr lang="en-IN" sz="2200" dirty="0"/>
          </a:p>
        </p:txBody>
      </p:sp>
      <p:sp>
        <p:nvSpPr>
          <p:cNvPr id="5" name="TextBox 4">
            <a:extLst>
              <a:ext uri="{FF2B5EF4-FFF2-40B4-BE49-F238E27FC236}">
                <a16:creationId xmlns:a16="http://schemas.microsoft.com/office/drawing/2014/main" id="{6F88774B-7E81-8762-788A-D73D724870E3}"/>
              </a:ext>
            </a:extLst>
          </p:cNvPr>
          <p:cNvSpPr txBox="1"/>
          <p:nvPr/>
        </p:nvSpPr>
        <p:spPr>
          <a:xfrm>
            <a:off x="2926080" y="324264"/>
            <a:ext cx="6096000" cy="374077"/>
          </a:xfrm>
          <a:prstGeom prst="rect">
            <a:avLst/>
          </a:prstGeom>
          <a:noFill/>
        </p:spPr>
        <p:txBody>
          <a:bodyPr wrap="square">
            <a:spAutoFit/>
          </a:bodyPr>
          <a:lstStyle/>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SEQUENCE DIAGRAM OF CUSTOMER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3E7A2CF9-AFB1-E13E-33D5-55FB55DE8A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720" y="698340"/>
            <a:ext cx="10546079" cy="5679599"/>
          </a:xfrm>
          <a:prstGeom prst="rect">
            <a:avLst/>
          </a:prstGeom>
        </p:spPr>
      </p:pic>
    </p:spTree>
    <p:extLst>
      <p:ext uri="{BB962C8B-B14F-4D97-AF65-F5344CB8AC3E}">
        <p14:creationId xmlns:p14="http://schemas.microsoft.com/office/powerpoint/2010/main" val="19920416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3D7D3C-D28D-2BD8-70CF-F11CBDAF753B}"/>
              </a:ext>
            </a:extLst>
          </p:cNvPr>
          <p:cNvSpPr txBox="1"/>
          <p:nvPr/>
        </p:nvSpPr>
        <p:spPr>
          <a:xfrm>
            <a:off x="71120" y="153322"/>
            <a:ext cx="6096000" cy="374077"/>
          </a:xfrm>
          <a:prstGeom prst="rect">
            <a:avLst/>
          </a:prstGeom>
          <a:noFill/>
        </p:spPr>
        <p:txBody>
          <a:bodyPr wrap="square">
            <a:spAutoFit/>
          </a:bodyPr>
          <a:lstStyle/>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SEQUENCE DIAGRAM OF FARMER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260E8DCD-CADF-C435-343F-F679D8603F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080" y="664210"/>
            <a:ext cx="10393680" cy="5529580"/>
          </a:xfrm>
          <a:prstGeom prst="rect">
            <a:avLst/>
          </a:prstGeom>
        </p:spPr>
      </p:pic>
    </p:spTree>
    <p:extLst>
      <p:ext uri="{BB962C8B-B14F-4D97-AF65-F5344CB8AC3E}">
        <p14:creationId xmlns:p14="http://schemas.microsoft.com/office/powerpoint/2010/main" val="24581831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CFD723-8C1C-B04C-8E77-E59A4DC08847}"/>
              </a:ext>
            </a:extLst>
          </p:cNvPr>
          <p:cNvSpPr txBox="1"/>
          <p:nvPr/>
        </p:nvSpPr>
        <p:spPr>
          <a:xfrm>
            <a:off x="254000" y="336202"/>
            <a:ext cx="6096000" cy="374077"/>
          </a:xfrm>
          <a:prstGeom prst="rect">
            <a:avLst/>
          </a:prstGeom>
          <a:noFill/>
        </p:spPr>
        <p:txBody>
          <a:bodyPr wrap="square">
            <a:spAutoFit/>
          </a:bodyPr>
          <a:lstStyle/>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SEQUENCE DIAGRAM OF ORDER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3189BEC7-ADE1-7891-FBCC-FB8A7F7A65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760" y="710278"/>
            <a:ext cx="10800080" cy="5644801"/>
          </a:xfrm>
          <a:prstGeom prst="rect">
            <a:avLst/>
          </a:prstGeom>
        </p:spPr>
      </p:pic>
    </p:spTree>
    <p:extLst>
      <p:ext uri="{BB962C8B-B14F-4D97-AF65-F5344CB8AC3E}">
        <p14:creationId xmlns:p14="http://schemas.microsoft.com/office/powerpoint/2010/main" val="14488127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5787F9-D51E-C94D-621D-CA81D77C054B}"/>
              </a:ext>
            </a:extLst>
          </p:cNvPr>
          <p:cNvSpPr txBox="1"/>
          <p:nvPr/>
        </p:nvSpPr>
        <p:spPr>
          <a:xfrm>
            <a:off x="203200" y="305722"/>
            <a:ext cx="6096000" cy="374077"/>
          </a:xfrm>
          <a:prstGeom prst="rect">
            <a:avLst/>
          </a:prstGeom>
          <a:noFill/>
        </p:spPr>
        <p:txBody>
          <a:bodyPr wrap="square">
            <a:spAutoFit/>
          </a:bodyPr>
          <a:lstStyle/>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SEQUENCE DIAGRAM FOR PAYMENT AND DELIVERY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62CED11B-B8D0-5B34-1EC6-488A926128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880" y="768698"/>
            <a:ext cx="10911840" cy="5783580"/>
          </a:xfrm>
          <a:prstGeom prst="rect">
            <a:avLst/>
          </a:prstGeom>
        </p:spPr>
      </p:pic>
    </p:spTree>
    <p:extLst>
      <p:ext uri="{BB962C8B-B14F-4D97-AF65-F5344CB8AC3E}">
        <p14:creationId xmlns:p14="http://schemas.microsoft.com/office/powerpoint/2010/main" val="511907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A6EB9C-8632-1F4A-CDFB-E0301DEC0891}"/>
              </a:ext>
            </a:extLst>
          </p:cNvPr>
          <p:cNvSpPr txBox="1"/>
          <p:nvPr/>
        </p:nvSpPr>
        <p:spPr>
          <a:xfrm>
            <a:off x="203200" y="153322"/>
            <a:ext cx="6096000" cy="374077"/>
          </a:xfrm>
          <a:prstGeom prst="rect">
            <a:avLst/>
          </a:prstGeom>
          <a:noFill/>
        </p:spPr>
        <p:txBody>
          <a:bodyPr wrap="square">
            <a:spAutoFit/>
          </a:bodyPr>
          <a:lstStyle/>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SEQUENCE DIAGRAM FOR GRAINS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1B83724-C748-8391-704A-F5A730CDF6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921" y="529273"/>
            <a:ext cx="10342880" cy="5799455"/>
          </a:xfrm>
          <a:prstGeom prst="rect">
            <a:avLst/>
          </a:prstGeom>
        </p:spPr>
      </p:pic>
    </p:spTree>
    <p:extLst>
      <p:ext uri="{BB962C8B-B14F-4D97-AF65-F5344CB8AC3E}">
        <p14:creationId xmlns:p14="http://schemas.microsoft.com/office/powerpoint/2010/main" val="8118056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56049B-014C-48DA-B4AB-969B813CEDF8}"/>
              </a:ext>
            </a:extLst>
          </p:cNvPr>
          <p:cNvSpPr txBox="1"/>
          <p:nvPr/>
        </p:nvSpPr>
        <p:spPr>
          <a:xfrm>
            <a:off x="233680" y="94734"/>
            <a:ext cx="6096000" cy="430887"/>
          </a:xfrm>
          <a:prstGeom prst="rect">
            <a:avLst/>
          </a:prstGeom>
          <a:noFill/>
        </p:spPr>
        <p:txBody>
          <a:bodyPr wrap="square">
            <a:spAutoFit/>
          </a:bodyPr>
          <a:lstStyle/>
          <a:p>
            <a:r>
              <a:rPr lang="en-IN" sz="2200" b="1" dirty="0">
                <a:effectLst/>
                <a:latin typeface="Calibri" panose="020F0502020204030204" pitchFamily="34" charset="0"/>
                <a:ea typeface="Calibri" panose="020F0502020204030204" pitchFamily="34" charset="0"/>
                <a:cs typeface="Times New Roman" panose="02020603050405020304" pitchFamily="18" charset="0"/>
              </a:rPr>
              <a:t>Component Diagram</a:t>
            </a:r>
            <a:endParaRPr lang="en-IN" sz="2200" dirty="0"/>
          </a:p>
        </p:txBody>
      </p:sp>
      <p:pic>
        <p:nvPicPr>
          <p:cNvPr id="4" name="Picture 3">
            <a:extLst>
              <a:ext uri="{FF2B5EF4-FFF2-40B4-BE49-F238E27FC236}">
                <a16:creationId xmlns:a16="http://schemas.microsoft.com/office/drawing/2014/main" id="{A05E47C8-D9F3-E2C9-E45B-8E654DB016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7384" y="175260"/>
            <a:ext cx="6525895" cy="6507480"/>
          </a:xfrm>
          <a:prstGeom prst="rect">
            <a:avLst/>
          </a:prstGeom>
        </p:spPr>
      </p:pic>
    </p:spTree>
    <p:extLst>
      <p:ext uri="{BB962C8B-B14F-4D97-AF65-F5344CB8AC3E}">
        <p14:creationId xmlns:p14="http://schemas.microsoft.com/office/powerpoint/2010/main" val="22037373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0B2AA7-6379-8793-1CE1-37F0F59B19DA}"/>
              </a:ext>
            </a:extLst>
          </p:cNvPr>
          <p:cNvSpPr txBox="1"/>
          <p:nvPr/>
        </p:nvSpPr>
        <p:spPr>
          <a:xfrm>
            <a:off x="416560" y="176014"/>
            <a:ext cx="6096000" cy="369332"/>
          </a:xfrm>
          <a:prstGeom prst="rect">
            <a:avLst/>
          </a:prstGeom>
          <a:noFill/>
        </p:spPr>
        <p:txBody>
          <a:bodyPr wrap="square">
            <a:spAutoFit/>
          </a:bodyPr>
          <a:lstStyle/>
          <a:p>
            <a:r>
              <a:rPr lang="en-IN" sz="1800" b="1" dirty="0">
                <a:effectLst/>
                <a:latin typeface="Calibri" panose="020F0502020204030204" pitchFamily="34" charset="0"/>
                <a:ea typeface="Calibri" panose="020F0502020204030204" pitchFamily="34" charset="0"/>
                <a:cs typeface="Times New Roman" panose="02020603050405020304" pitchFamily="18" charset="0"/>
              </a:rPr>
              <a:t>Table Design</a:t>
            </a:r>
            <a:endParaRPr lang="en-IN" dirty="0"/>
          </a:p>
        </p:txBody>
      </p:sp>
      <p:graphicFrame>
        <p:nvGraphicFramePr>
          <p:cNvPr id="4" name="Table 3">
            <a:extLst>
              <a:ext uri="{FF2B5EF4-FFF2-40B4-BE49-F238E27FC236}">
                <a16:creationId xmlns:a16="http://schemas.microsoft.com/office/drawing/2014/main" id="{BF87FED6-79A3-EA04-67ED-18AB3DA6205A}"/>
              </a:ext>
            </a:extLst>
          </p:cNvPr>
          <p:cNvGraphicFramePr>
            <a:graphicFrameLocks noGrp="1"/>
          </p:cNvGraphicFramePr>
          <p:nvPr>
            <p:extLst>
              <p:ext uri="{D42A27DB-BD31-4B8C-83A1-F6EECF244321}">
                <p14:modId xmlns:p14="http://schemas.microsoft.com/office/powerpoint/2010/main" val="2270420690"/>
              </p:ext>
            </p:extLst>
          </p:nvPr>
        </p:nvGraphicFramePr>
        <p:xfrm>
          <a:off x="2642552" y="3696430"/>
          <a:ext cx="5607369" cy="2623088"/>
        </p:xfrm>
        <a:graphic>
          <a:graphicData uri="http://schemas.openxmlformats.org/drawingml/2006/table">
            <a:tbl>
              <a:tblPr firstRow="1" firstCol="1" bandRow="1">
                <a:tableStyleId>{5C22544A-7EE6-4342-B048-85BDC9FD1C3A}</a:tableStyleId>
              </a:tblPr>
              <a:tblGrid>
                <a:gridCol w="1718556">
                  <a:extLst>
                    <a:ext uri="{9D8B030D-6E8A-4147-A177-3AD203B41FA5}">
                      <a16:colId xmlns:a16="http://schemas.microsoft.com/office/drawing/2014/main" val="324073880"/>
                    </a:ext>
                  </a:extLst>
                </a:gridCol>
                <a:gridCol w="1244792">
                  <a:extLst>
                    <a:ext uri="{9D8B030D-6E8A-4147-A177-3AD203B41FA5}">
                      <a16:colId xmlns:a16="http://schemas.microsoft.com/office/drawing/2014/main" val="1441978094"/>
                    </a:ext>
                  </a:extLst>
                </a:gridCol>
                <a:gridCol w="1114739">
                  <a:extLst>
                    <a:ext uri="{9D8B030D-6E8A-4147-A177-3AD203B41FA5}">
                      <a16:colId xmlns:a16="http://schemas.microsoft.com/office/drawing/2014/main" val="2068728349"/>
                    </a:ext>
                  </a:extLst>
                </a:gridCol>
                <a:gridCol w="1529282">
                  <a:extLst>
                    <a:ext uri="{9D8B030D-6E8A-4147-A177-3AD203B41FA5}">
                      <a16:colId xmlns:a16="http://schemas.microsoft.com/office/drawing/2014/main" val="3944591078"/>
                    </a:ext>
                  </a:extLst>
                </a:gridCol>
              </a:tblGrid>
              <a:tr h="327886">
                <a:tc>
                  <a:txBody>
                    <a:bodyPr/>
                    <a:lstStyle/>
                    <a:p>
                      <a:pPr>
                        <a:lnSpc>
                          <a:spcPct val="107000"/>
                        </a:lnSpc>
                        <a:spcAft>
                          <a:spcPts val="800"/>
                        </a:spcAft>
                      </a:pPr>
                      <a:r>
                        <a:rPr lang="en-IN" sz="1600">
                          <a:effectLst/>
                        </a:rPr>
                        <a:t>Field name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Datatype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Size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Constraints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68002514"/>
                  </a:ext>
                </a:extLst>
              </a:tr>
              <a:tr h="327886">
                <a:tc>
                  <a:txBody>
                    <a:bodyPr/>
                    <a:lstStyle/>
                    <a:p>
                      <a:pPr>
                        <a:lnSpc>
                          <a:spcPct val="107000"/>
                        </a:lnSpc>
                        <a:spcAft>
                          <a:spcPts val="800"/>
                        </a:spcAft>
                      </a:pPr>
                      <a:r>
                        <a:rPr lang="en-IN" sz="1600">
                          <a:effectLst/>
                        </a:rPr>
                        <a:t>C_id</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int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10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Primary key</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65273354"/>
                  </a:ext>
                </a:extLst>
              </a:tr>
              <a:tr h="327886">
                <a:tc>
                  <a:txBody>
                    <a:bodyPr/>
                    <a:lstStyle/>
                    <a:p>
                      <a:pPr>
                        <a:lnSpc>
                          <a:spcPct val="107000"/>
                        </a:lnSpc>
                        <a:spcAft>
                          <a:spcPts val="800"/>
                        </a:spcAft>
                      </a:pPr>
                      <a:r>
                        <a:rPr lang="en-IN" sz="1600" dirty="0" err="1">
                          <a:effectLst/>
                        </a:rPr>
                        <a:t>C_username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varchar</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10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Not null</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950280"/>
                  </a:ext>
                </a:extLst>
              </a:tr>
              <a:tr h="327886">
                <a:tc>
                  <a:txBody>
                    <a:bodyPr/>
                    <a:lstStyle/>
                    <a:p>
                      <a:pPr>
                        <a:lnSpc>
                          <a:spcPct val="107000"/>
                        </a:lnSpc>
                        <a:spcAft>
                          <a:spcPts val="800"/>
                        </a:spcAft>
                      </a:pPr>
                      <a:r>
                        <a:rPr lang="en-IN" sz="1600">
                          <a:effectLst/>
                        </a:rPr>
                        <a:t>C_password</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dirty="0">
                          <a:effectLst/>
                        </a:rPr>
                        <a:t>varchar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12</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Not null</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71276936"/>
                  </a:ext>
                </a:extLst>
              </a:tr>
              <a:tr h="327886">
                <a:tc>
                  <a:txBody>
                    <a:bodyPr/>
                    <a:lstStyle/>
                    <a:p>
                      <a:pPr>
                        <a:lnSpc>
                          <a:spcPct val="107000"/>
                        </a:lnSpc>
                        <a:spcAft>
                          <a:spcPts val="800"/>
                        </a:spcAft>
                      </a:pPr>
                      <a:r>
                        <a:rPr lang="en-IN" sz="1600">
                          <a:effectLst/>
                        </a:rPr>
                        <a:t>C_Name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varchar</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10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Not null</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07363705"/>
                  </a:ext>
                </a:extLst>
              </a:tr>
              <a:tr h="327886">
                <a:tc>
                  <a:txBody>
                    <a:bodyPr/>
                    <a:lstStyle/>
                    <a:p>
                      <a:pPr>
                        <a:lnSpc>
                          <a:spcPct val="107000"/>
                        </a:lnSpc>
                        <a:spcAft>
                          <a:spcPts val="800"/>
                        </a:spcAft>
                      </a:pPr>
                      <a:r>
                        <a:rPr lang="en-IN" sz="1600">
                          <a:effectLst/>
                        </a:rPr>
                        <a:t>C_email</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varchar</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20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Not null</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57849534"/>
                  </a:ext>
                </a:extLst>
              </a:tr>
              <a:tr h="327886">
                <a:tc>
                  <a:txBody>
                    <a:bodyPr/>
                    <a:lstStyle/>
                    <a:p>
                      <a:pPr>
                        <a:lnSpc>
                          <a:spcPct val="107000"/>
                        </a:lnSpc>
                        <a:spcAft>
                          <a:spcPts val="800"/>
                        </a:spcAft>
                      </a:pPr>
                      <a:r>
                        <a:rPr lang="en-IN" sz="1600">
                          <a:effectLst/>
                        </a:rPr>
                        <a:t>C_MobileNo</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int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10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Not null</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70890194"/>
                  </a:ext>
                </a:extLst>
              </a:tr>
              <a:tr h="327886">
                <a:tc>
                  <a:txBody>
                    <a:bodyPr/>
                    <a:lstStyle/>
                    <a:p>
                      <a:pPr>
                        <a:lnSpc>
                          <a:spcPct val="107000"/>
                        </a:lnSpc>
                        <a:spcAft>
                          <a:spcPts val="800"/>
                        </a:spcAft>
                      </a:pPr>
                      <a:r>
                        <a:rPr lang="en-IN" sz="1600">
                          <a:effectLst/>
                        </a:rPr>
                        <a:t>C_Address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varchar</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20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dirty="0">
                          <a:effectLst/>
                        </a:rPr>
                        <a:t>Not null</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69448618"/>
                  </a:ext>
                </a:extLst>
              </a:tr>
            </a:tbl>
          </a:graphicData>
        </a:graphic>
      </p:graphicFrame>
      <p:graphicFrame>
        <p:nvGraphicFramePr>
          <p:cNvPr id="5" name="Table 4">
            <a:extLst>
              <a:ext uri="{FF2B5EF4-FFF2-40B4-BE49-F238E27FC236}">
                <a16:creationId xmlns:a16="http://schemas.microsoft.com/office/drawing/2014/main" id="{EDEB1D2D-8173-CB55-7272-7F24B85EB38A}"/>
              </a:ext>
            </a:extLst>
          </p:cNvPr>
          <p:cNvGraphicFramePr>
            <a:graphicFrameLocks noGrp="1"/>
          </p:cNvGraphicFramePr>
          <p:nvPr>
            <p:extLst>
              <p:ext uri="{D42A27DB-BD31-4B8C-83A1-F6EECF244321}">
                <p14:modId xmlns:p14="http://schemas.microsoft.com/office/powerpoint/2010/main" val="3466815049"/>
              </p:ext>
            </p:extLst>
          </p:nvPr>
        </p:nvGraphicFramePr>
        <p:xfrm>
          <a:off x="2230436" y="545346"/>
          <a:ext cx="6639243" cy="2502656"/>
        </p:xfrm>
        <a:graphic>
          <a:graphicData uri="http://schemas.openxmlformats.org/drawingml/2006/table">
            <a:tbl>
              <a:tblPr firstRow="1" firstCol="1" bandRow="1">
                <a:tableStyleId>{5C22544A-7EE6-4342-B048-85BDC9FD1C3A}</a:tableStyleId>
              </a:tblPr>
              <a:tblGrid>
                <a:gridCol w="1962468">
                  <a:extLst>
                    <a:ext uri="{9D8B030D-6E8A-4147-A177-3AD203B41FA5}">
                      <a16:colId xmlns:a16="http://schemas.microsoft.com/office/drawing/2014/main" val="571915895"/>
                    </a:ext>
                  </a:extLst>
                </a:gridCol>
                <a:gridCol w="1524891">
                  <a:extLst>
                    <a:ext uri="{9D8B030D-6E8A-4147-A177-3AD203B41FA5}">
                      <a16:colId xmlns:a16="http://schemas.microsoft.com/office/drawing/2014/main" val="3105841955"/>
                    </a:ext>
                  </a:extLst>
                </a:gridCol>
                <a:gridCol w="1272953">
                  <a:extLst>
                    <a:ext uri="{9D8B030D-6E8A-4147-A177-3AD203B41FA5}">
                      <a16:colId xmlns:a16="http://schemas.microsoft.com/office/drawing/2014/main" val="3446103048"/>
                    </a:ext>
                  </a:extLst>
                </a:gridCol>
                <a:gridCol w="1878931">
                  <a:extLst>
                    <a:ext uri="{9D8B030D-6E8A-4147-A177-3AD203B41FA5}">
                      <a16:colId xmlns:a16="http://schemas.microsoft.com/office/drawing/2014/main" val="1873855747"/>
                    </a:ext>
                  </a:extLst>
                </a:gridCol>
              </a:tblGrid>
              <a:tr h="312832">
                <a:tc>
                  <a:txBody>
                    <a:bodyPr/>
                    <a:lstStyle/>
                    <a:p>
                      <a:pPr>
                        <a:lnSpc>
                          <a:spcPct val="107000"/>
                        </a:lnSpc>
                        <a:spcAft>
                          <a:spcPts val="800"/>
                        </a:spcAft>
                      </a:pPr>
                      <a:r>
                        <a:rPr lang="en-IN" sz="1600">
                          <a:effectLst/>
                        </a:rPr>
                        <a:t>Field name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Datatype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Size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Constraints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65036686"/>
                  </a:ext>
                </a:extLst>
              </a:tr>
              <a:tr h="312832">
                <a:tc>
                  <a:txBody>
                    <a:bodyPr/>
                    <a:lstStyle/>
                    <a:p>
                      <a:pPr>
                        <a:lnSpc>
                          <a:spcPct val="107000"/>
                        </a:lnSpc>
                        <a:spcAft>
                          <a:spcPts val="800"/>
                        </a:spcAft>
                      </a:pPr>
                      <a:r>
                        <a:rPr lang="en-IN" sz="1600" dirty="0" err="1">
                          <a:effectLst/>
                        </a:rPr>
                        <a:t>f_id</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int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10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Primary key</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45353340"/>
                  </a:ext>
                </a:extLst>
              </a:tr>
              <a:tr h="312832">
                <a:tc>
                  <a:txBody>
                    <a:bodyPr/>
                    <a:lstStyle/>
                    <a:p>
                      <a:pPr>
                        <a:lnSpc>
                          <a:spcPct val="107000"/>
                        </a:lnSpc>
                        <a:spcAft>
                          <a:spcPts val="800"/>
                        </a:spcAft>
                      </a:pPr>
                      <a:r>
                        <a:rPr lang="en-IN" sz="1600">
                          <a:effectLst/>
                        </a:rPr>
                        <a:t>f_username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varchar</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10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Not null</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51947473"/>
                  </a:ext>
                </a:extLst>
              </a:tr>
              <a:tr h="312832">
                <a:tc>
                  <a:txBody>
                    <a:bodyPr/>
                    <a:lstStyle/>
                    <a:p>
                      <a:pPr>
                        <a:lnSpc>
                          <a:spcPct val="107000"/>
                        </a:lnSpc>
                        <a:spcAft>
                          <a:spcPts val="800"/>
                        </a:spcAft>
                      </a:pPr>
                      <a:r>
                        <a:rPr lang="en-IN" sz="1600">
                          <a:effectLst/>
                        </a:rPr>
                        <a:t>f_password</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varchar</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12</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Not null</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98930196"/>
                  </a:ext>
                </a:extLst>
              </a:tr>
              <a:tr h="312832">
                <a:tc>
                  <a:txBody>
                    <a:bodyPr/>
                    <a:lstStyle/>
                    <a:p>
                      <a:pPr>
                        <a:lnSpc>
                          <a:spcPct val="107000"/>
                        </a:lnSpc>
                        <a:spcAft>
                          <a:spcPts val="800"/>
                        </a:spcAft>
                      </a:pPr>
                      <a:r>
                        <a:rPr lang="en-IN" sz="1600">
                          <a:effectLst/>
                        </a:rPr>
                        <a:t>f_Name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varchar</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10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Not null</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59863734"/>
                  </a:ext>
                </a:extLst>
              </a:tr>
              <a:tr h="312832">
                <a:tc>
                  <a:txBody>
                    <a:bodyPr/>
                    <a:lstStyle/>
                    <a:p>
                      <a:pPr>
                        <a:lnSpc>
                          <a:spcPct val="107000"/>
                        </a:lnSpc>
                        <a:spcAft>
                          <a:spcPts val="800"/>
                        </a:spcAft>
                      </a:pPr>
                      <a:r>
                        <a:rPr lang="en-IN" sz="1600" dirty="0" err="1">
                          <a:effectLst/>
                        </a:rPr>
                        <a:t>f_email</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varchar</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20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Not null</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96001315"/>
                  </a:ext>
                </a:extLst>
              </a:tr>
              <a:tr h="312832">
                <a:tc>
                  <a:txBody>
                    <a:bodyPr/>
                    <a:lstStyle/>
                    <a:p>
                      <a:pPr>
                        <a:lnSpc>
                          <a:spcPct val="107000"/>
                        </a:lnSpc>
                        <a:spcAft>
                          <a:spcPts val="800"/>
                        </a:spcAft>
                      </a:pPr>
                      <a:r>
                        <a:rPr lang="en-IN" sz="1600">
                          <a:effectLst/>
                        </a:rPr>
                        <a:t>f_MobileNo</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int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10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Not null</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22685615"/>
                  </a:ext>
                </a:extLst>
              </a:tr>
              <a:tr h="312832">
                <a:tc>
                  <a:txBody>
                    <a:bodyPr/>
                    <a:lstStyle/>
                    <a:p>
                      <a:pPr>
                        <a:lnSpc>
                          <a:spcPct val="107000"/>
                        </a:lnSpc>
                        <a:spcAft>
                          <a:spcPts val="800"/>
                        </a:spcAft>
                      </a:pPr>
                      <a:r>
                        <a:rPr lang="en-IN" sz="1600">
                          <a:effectLst/>
                        </a:rPr>
                        <a:t>f_Address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varchar</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20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dirty="0">
                          <a:effectLst/>
                        </a:rPr>
                        <a:t>Not null</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92153907"/>
                  </a:ext>
                </a:extLst>
              </a:tr>
            </a:tbl>
          </a:graphicData>
        </a:graphic>
      </p:graphicFrame>
      <p:sp>
        <p:nvSpPr>
          <p:cNvPr id="6" name="Rectangle 1">
            <a:extLst>
              <a:ext uri="{FF2B5EF4-FFF2-40B4-BE49-F238E27FC236}">
                <a16:creationId xmlns:a16="http://schemas.microsoft.com/office/drawing/2014/main" id="{B8992202-69B3-FAEE-E663-CF0CB6C2877B}"/>
              </a:ext>
            </a:extLst>
          </p:cNvPr>
          <p:cNvSpPr>
            <a:spLocks noChangeArrowheads="1"/>
          </p:cNvSpPr>
          <p:nvPr/>
        </p:nvSpPr>
        <p:spPr bwMode="auto">
          <a:xfrm>
            <a:off x="0" y="1002500"/>
            <a:ext cx="216969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TABLE NAME: Customer</a:t>
            </a:r>
            <a:endParaRPr kumimoji="0" lang="en-US" altLang="en-US" sz="1600" b="0" i="0" u="none" strike="noStrike" cap="none" normalizeH="0" baseline="0" dirty="0">
              <a:ln>
                <a:noFill/>
              </a:ln>
              <a:solidFill>
                <a:schemeClr val="tx1"/>
              </a:solidFill>
              <a:effectLst/>
            </a:endParaRPr>
          </a:p>
        </p:txBody>
      </p:sp>
      <p:sp>
        <p:nvSpPr>
          <p:cNvPr id="8" name="TextBox 7">
            <a:extLst>
              <a:ext uri="{FF2B5EF4-FFF2-40B4-BE49-F238E27FC236}">
                <a16:creationId xmlns:a16="http://schemas.microsoft.com/office/drawing/2014/main" id="{7049033D-1FA7-130C-3AD5-DEE4245D65F5}"/>
              </a:ext>
            </a:extLst>
          </p:cNvPr>
          <p:cNvSpPr txBox="1"/>
          <p:nvPr/>
        </p:nvSpPr>
        <p:spPr>
          <a:xfrm>
            <a:off x="81280" y="3696430"/>
            <a:ext cx="6096000" cy="33855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a:t>
            </a:r>
            <a:r>
              <a:rPr kumimoji="0" lang="en-US" altLang="en-US" sz="1600" b="0" i="0" u="none" strike="noStrike" cap="none" normalizeH="0" baseline="0" dirty="0" bmk="">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ABLE NAME:</a:t>
            </a:r>
            <a:r>
              <a:rPr kumimoji="0" lang="en-US" altLang="en-US" sz="1600" b="0" i="0" u="none" strike="noStrike" cap="none" normalizeH="0" baseline="0" dirty="0" bmk="_Hlk126249339">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Farmer</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697531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9D6E872-D152-DDA8-CA54-040E49719679}"/>
              </a:ext>
            </a:extLst>
          </p:cNvPr>
          <p:cNvGraphicFramePr>
            <a:graphicFrameLocks noGrp="1"/>
          </p:cNvGraphicFramePr>
          <p:nvPr>
            <p:extLst>
              <p:ext uri="{D42A27DB-BD31-4B8C-83A1-F6EECF244321}">
                <p14:modId xmlns:p14="http://schemas.microsoft.com/office/powerpoint/2010/main" val="2856871227"/>
              </p:ext>
            </p:extLst>
          </p:nvPr>
        </p:nvGraphicFramePr>
        <p:xfrm>
          <a:off x="2407920" y="353502"/>
          <a:ext cx="6471919" cy="2399859"/>
        </p:xfrm>
        <a:graphic>
          <a:graphicData uri="http://schemas.openxmlformats.org/drawingml/2006/table">
            <a:tbl>
              <a:tblPr firstRow="1" firstCol="1" bandRow="1">
                <a:tableStyleId>{5C22544A-7EE6-4342-B048-85BDC9FD1C3A}</a:tableStyleId>
              </a:tblPr>
              <a:tblGrid>
                <a:gridCol w="2344525">
                  <a:extLst>
                    <a:ext uri="{9D8B030D-6E8A-4147-A177-3AD203B41FA5}">
                      <a16:colId xmlns:a16="http://schemas.microsoft.com/office/drawing/2014/main" val="195432536"/>
                    </a:ext>
                  </a:extLst>
                </a:gridCol>
                <a:gridCol w="1241825">
                  <a:extLst>
                    <a:ext uri="{9D8B030D-6E8A-4147-A177-3AD203B41FA5}">
                      <a16:colId xmlns:a16="http://schemas.microsoft.com/office/drawing/2014/main" val="1223518031"/>
                    </a:ext>
                  </a:extLst>
                </a:gridCol>
                <a:gridCol w="1236673">
                  <a:extLst>
                    <a:ext uri="{9D8B030D-6E8A-4147-A177-3AD203B41FA5}">
                      <a16:colId xmlns:a16="http://schemas.microsoft.com/office/drawing/2014/main" val="3941480000"/>
                    </a:ext>
                  </a:extLst>
                </a:gridCol>
                <a:gridCol w="1648896">
                  <a:extLst>
                    <a:ext uri="{9D8B030D-6E8A-4147-A177-3AD203B41FA5}">
                      <a16:colId xmlns:a16="http://schemas.microsoft.com/office/drawing/2014/main" val="3510340263"/>
                    </a:ext>
                  </a:extLst>
                </a:gridCol>
              </a:tblGrid>
              <a:tr h="266651">
                <a:tc>
                  <a:txBody>
                    <a:bodyPr/>
                    <a:lstStyle/>
                    <a:p>
                      <a:pPr>
                        <a:lnSpc>
                          <a:spcPct val="107000"/>
                        </a:lnSpc>
                        <a:spcAft>
                          <a:spcPts val="800"/>
                        </a:spcAft>
                      </a:pPr>
                      <a:r>
                        <a:rPr lang="en-IN" sz="1600" dirty="0">
                          <a:effectLst/>
                        </a:rPr>
                        <a:t>Field name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Datatype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Size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Constraints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22896111"/>
                  </a:ext>
                </a:extLst>
              </a:tr>
              <a:tr h="266651">
                <a:tc>
                  <a:txBody>
                    <a:bodyPr/>
                    <a:lstStyle/>
                    <a:p>
                      <a:pPr>
                        <a:lnSpc>
                          <a:spcPct val="107000"/>
                        </a:lnSpc>
                        <a:spcAft>
                          <a:spcPts val="800"/>
                        </a:spcAft>
                      </a:pPr>
                      <a:r>
                        <a:rPr lang="en-IN" sz="1600" dirty="0" err="1">
                          <a:effectLst/>
                        </a:rPr>
                        <a:t>Order_id</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int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dirty="0">
                          <a:effectLst/>
                        </a:rPr>
                        <a:t>10</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Primary Key</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78339686"/>
                  </a:ext>
                </a:extLst>
              </a:tr>
              <a:tr h="266651">
                <a:tc>
                  <a:txBody>
                    <a:bodyPr/>
                    <a:lstStyle/>
                    <a:p>
                      <a:pPr>
                        <a:lnSpc>
                          <a:spcPct val="107000"/>
                        </a:lnSpc>
                        <a:spcAft>
                          <a:spcPts val="800"/>
                        </a:spcAft>
                      </a:pPr>
                      <a:r>
                        <a:rPr lang="en-IN" sz="1600">
                          <a:effectLst/>
                        </a:rPr>
                        <a:t>Grains_id</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int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10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Foreign key</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36102851"/>
                  </a:ext>
                </a:extLst>
              </a:tr>
              <a:tr h="266651">
                <a:tc>
                  <a:txBody>
                    <a:bodyPr/>
                    <a:lstStyle/>
                    <a:p>
                      <a:pPr>
                        <a:lnSpc>
                          <a:spcPct val="107000"/>
                        </a:lnSpc>
                        <a:spcAft>
                          <a:spcPts val="800"/>
                        </a:spcAft>
                      </a:pPr>
                      <a:r>
                        <a:rPr lang="en-IN" sz="1600">
                          <a:effectLst/>
                        </a:rPr>
                        <a:t>C_id</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int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10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Foreign Key</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06295820"/>
                  </a:ext>
                </a:extLst>
              </a:tr>
              <a:tr h="266651">
                <a:tc>
                  <a:txBody>
                    <a:bodyPr/>
                    <a:lstStyle/>
                    <a:p>
                      <a:pPr>
                        <a:lnSpc>
                          <a:spcPct val="107000"/>
                        </a:lnSpc>
                        <a:spcAft>
                          <a:spcPts val="800"/>
                        </a:spcAft>
                      </a:pPr>
                      <a:r>
                        <a:rPr lang="en-IN" sz="1600">
                          <a:effectLst/>
                        </a:rPr>
                        <a:t>F_id</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int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10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Foreign key</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58924543"/>
                  </a:ext>
                </a:extLst>
              </a:tr>
              <a:tr h="266651">
                <a:tc>
                  <a:txBody>
                    <a:bodyPr/>
                    <a:lstStyle/>
                    <a:p>
                      <a:pPr>
                        <a:lnSpc>
                          <a:spcPct val="107000"/>
                        </a:lnSpc>
                        <a:spcAft>
                          <a:spcPts val="800"/>
                        </a:spcAft>
                      </a:pPr>
                      <a:r>
                        <a:rPr lang="en-IN" sz="1600">
                          <a:effectLst/>
                        </a:rPr>
                        <a:t>Order_quantity</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int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Not null</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94059410"/>
                  </a:ext>
                </a:extLst>
              </a:tr>
              <a:tr h="266651">
                <a:tc>
                  <a:txBody>
                    <a:bodyPr/>
                    <a:lstStyle/>
                    <a:p>
                      <a:pPr>
                        <a:lnSpc>
                          <a:spcPct val="107000"/>
                        </a:lnSpc>
                        <a:spcAft>
                          <a:spcPts val="800"/>
                        </a:spcAft>
                      </a:pPr>
                      <a:r>
                        <a:rPr lang="en-IN" sz="1600">
                          <a:effectLst/>
                        </a:rPr>
                        <a:t>Total_bill</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int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10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Not null</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26822898"/>
                  </a:ext>
                </a:extLst>
              </a:tr>
              <a:tr h="266651">
                <a:tc>
                  <a:txBody>
                    <a:bodyPr/>
                    <a:lstStyle/>
                    <a:p>
                      <a:pPr>
                        <a:lnSpc>
                          <a:spcPct val="107000"/>
                        </a:lnSpc>
                        <a:spcAft>
                          <a:spcPts val="800"/>
                        </a:spcAft>
                      </a:pPr>
                      <a:r>
                        <a:rPr lang="en-IN" sz="1600">
                          <a:effectLst/>
                        </a:rPr>
                        <a:t>Order_Date_time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date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Not null</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88103008"/>
                  </a:ext>
                </a:extLst>
              </a:tr>
              <a:tr h="266651">
                <a:tc>
                  <a:txBody>
                    <a:bodyPr/>
                    <a:lstStyle/>
                    <a:p>
                      <a:pPr>
                        <a:lnSpc>
                          <a:spcPct val="107000"/>
                        </a:lnSpc>
                        <a:spcAft>
                          <a:spcPts val="800"/>
                        </a:spcAft>
                      </a:pPr>
                      <a:r>
                        <a:rPr lang="en-IN" sz="1600">
                          <a:effectLst/>
                        </a:rPr>
                        <a:t>Delivery_address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varchar</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20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dirty="0">
                          <a:effectLst/>
                        </a:rPr>
                        <a:t>Not null</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86958863"/>
                  </a:ext>
                </a:extLst>
              </a:tr>
            </a:tbl>
          </a:graphicData>
        </a:graphic>
      </p:graphicFrame>
      <p:sp>
        <p:nvSpPr>
          <p:cNvPr id="3" name="Rectangle 1">
            <a:extLst>
              <a:ext uri="{FF2B5EF4-FFF2-40B4-BE49-F238E27FC236}">
                <a16:creationId xmlns:a16="http://schemas.microsoft.com/office/drawing/2014/main" id="{8F4E71C6-5109-F099-E722-B2D4ED074852}"/>
              </a:ext>
            </a:extLst>
          </p:cNvPr>
          <p:cNvSpPr>
            <a:spLocks noChangeArrowheads="1"/>
          </p:cNvSpPr>
          <p:nvPr/>
        </p:nvSpPr>
        <p:spPr bwMode="auto">
          <a:xfrm>
            <a:off x="162560" y="233879"/>
            <a:ext cx="1925592"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TABLE NAME: Orders</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4706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9149E61-C7F3-E3E5-ED3E-55D6820C295D}"/>
              </a:ext>
            </a:extLst>
          </p:cNvPr>
          <p:cNvSpPr txBox="1"/>
          <p:nvPr/>
        </p:nvSpPr>
        <p:spPr>
          <a:xfrm>
            <a:off x="1269508" y="630315"/>
            <a:ext cx="6968971" cy="5909310"/>
          </a:xfrm>
          <a:prstGeom prst="rect">
            <a:avLst/>
          </a:prstGeom>
          <a:noFill/>
        </p:spPr>
        <p:txBody>
          <a:bodyPr wrap="square" rtlCol="0">
            <a:spAutoFit/>
          </a:bodyPr>
          <a:lstStyle/>
          <a:p>
            <a:pPr algn="ctr"/>
            <a:r>
              <a:rPr lang="en-US" sz="3200" b="1" dirty="0"/>
              <a:t>EXISTING SYSTEM</a:t>
            </a:r>
          </a:p>
          <a:p>
            <a:pPr algn="ctr"/>
            <a:endParaRPr lang="en-US" sz="3200" b="1" dirty="0"/>
          </a:p>
          <a:p>
            <a:pPr algn="ctr"/>
            <a:endParaRPr lang="en-US" sz="3200" b="1" dirty="0"/>
          </a:p>
          <a:p>
            <a:pPr algn="ctr"/>
            <a:endParaRPr lang="en-US" sz="3200" b="1" dirty="0"/>
          </a:p>
          <a:p>
            <a:pPr algn="ctr"/>
            <a:endParaRPr lang="en-US" sz="3200" b="1" dirty="0"/>
          </a:p>
          <a:p>
            <a:pPr algn="ctr"/>
            <a:endParaRPr lang="en-US" sz="3200" b="1" dirty="0"/>
          </a:p>
          <a:p>
            <a:pPr algn="ctr"/>
            <a:endParaRPr lang="en-US" sz="3200" b="1" dirty="0"/>
          </a:p>
          <a:p>
            <a:pPr marL="457200" indent="-457200">
              <a:buFont typeface="Wingdings" panose="05000000000000000000" pitchFamily="2" charset="2"/>
              <a:buChar char="Ø"/>
            </a:pPr>
            <a:r>
              <a:rPr lang="en-US" sz="2200" dirty="0"/>
              <a:t>The Existing system is </a:t>
            </a:r>
            <a:r>
              <a:rPr lang="en-US" sz="2200" b="1" dirty="0"/>
              <a:t>manual</a:t>
            </a:r>
            <a:r>
              <a:rPr lang="en-US" sz="2200" dirty="0"/>
              <a:t> and </a:t>
            </a:r>
            <a:r>
              <a:rPr lang="en-US" sz="2200" b="1" dirty="0"/>
              <a:t>offline</a:t>
            </a:r>
            <a:r>
              <a:rPr lang="en-US" sz="2200" dirty="0"/>
              <a:t> system.</a:t>
            </a:r>
          </a:p>
          <a:p>
            <a:r>
              <a:rPr lang="en-US" sz="2200" dirty="0"/>
              <a:t> </a:t>
            </a:r>
          </a:p>
          <a:p>
            <a:pPr marL="457200" indent="-457200">
              <a:buFont typeface="Wingdings" panose="05000000000000000000" pitchFamily="2" charset="2"/>
              <a:buChar char="Ø"/>
            </a:pPr>
            <a:r>
              <a:rPr lang="en-US" sz="2200" dirty="0"/>
              <a:t>The customers and farmers are </a:t>
            </a:r>
            <a:r>
              <a:rPr lang="en-US" sz="2200" b="1" dirty="0"/>
              <a:t>goes to the market</a:t>
            </a:r>
            <a:r>
              <a:rPr lang="en-US" sz="2200" dirty="0"/>
              <a:t> and sells and orders the grains.</a:t>
            </a:r>
          </a:p>
          <a:p>
            <a:pPr marL="457200" indent="-457200">
              <a:buFont typeface="Wingdings" panose="05000000000000000000" pitchFamily="2" charset="2"/>
              <a:buChar char="Ø"/>
            </a:pPr>
            <a:endParaRPr lang="en-US" sz="2200" dirty="0"/>
          </a:p>
          <a:p>
            <a:pPr marL="457200" indent="-457200">
              <a:buFont typeface="Wingdings" panose="05000000000000000000" pitchFamily="2" charset="2"/>
              <a:buChar char="Ø"/>
            </a:pPr>
            <a:r>
              <a:rPr lang="en-US" sz="2200" dirty="0"/>
              <a:t>The complete process depends on the </a:t>
            </a:r>
            <a:r>
              <a:rPr lang="en-US" sz="2200" b="1" dirty="0"/>
              <a:t>physical interaction</a:t>
            </a:r>
            <a:r>
              <a:rPr lang="en-US" sz="2200" dirty="0"/>
              <a:t>.</a:t>
            </a:r>
            <a:endParaRPr lang="en-IN" sz="2200" dirty="0"/>
          </a:p>
        </p:txBody>
      </p:sp>
      <p:pic>
        <p:nvPicPr>
          <p:cNvPr id="9" name="Picture 8">
            <a:extLst>
              <a:ext uri="{FF2B5EF4-FFF2-40B4-BE49-F238E27FC236}">
                <a16:creationId xmlns:a16="http://schemas.microsoft.com/office/drawing/2014/main" id="{A3719D6C-76DD-A403-DCFB-8053EF1755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1870" y="1200369"/>
            <a:ext cx="3690153" cy="2803460"/>
          </a:xfrm>
          <a:prstGeom prst="rect">
            <a:avLst/>
          </a:prstGeom>
        </p:spPr>
      </p:pic>
    </p:spTree>
    <p:extLst>
      <p:ext uri="{BB962C8B-B14F-4D97-AF65-F5344CB8AC3E}">
        <p14:creationId xmlns:p14="http://schemas.microsoft.com/office/powerpoint/2010/main" val="38462146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18624B-3ED6-D1E8-5982-30CECBE4C7D5}"/>
              </a:ext>
            </a:extLst>
          </p:cNvPr>
          <p:cNvSpPr txBox="1"/>
          <p:nvPr/>
        </p:nvSpPr>
        <p:spPr>
          <a:xfrm>
            <a:off x="345440" y="165854"/>
            <a:ext cx="6096000" cy="33855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a:t>
            </a:r>
            <a:r>
              <a:rPr kumimoji="0" lang="en-US" altLang="en-US" sz="1600" b="0" i="0" u="none" strike="noStrike" cap="none" normalizeH="0" baseline="0" dirty="0" bmk="">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ABLE NAME:</a:t>
            </a:r>
            <a:r>
              <a:rPr kumimoji="0" lang="en-US" altLang="en-US" sz="1600" b="0" i="0" u="none" strike="noStrike" cap="none" normalizeH="0" baseline="0" dirty="0" bmk="_Hlk126250283">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Grains</a:t>
            </a:r>
            <a:endParaRPr kumimoji="0" lang="en-US" altLang="en-US" sz="1600" b="0" i="0" u="none" strike="noStrike" cap="none" normalizeH="0" baseline="0" dirty="0">
              <a:ln>
                <a:noFill/>
              </a:ln>
              <a:solidFill>
                <a:schemeClr val="tx1"/>
              </a:solidFill>
              <a:effectLst/>
            </a:endParaRPr>
          </a:p>
        </p:txBody>
      </p:sp>
      <p:graphicFrame>
        <p:nvGraphicFramePr>
          <p:cNvPr id="4" name="Table 3">
            <a:extLst>
              <a:ext uri="{FF2B5EF4-FFF2-40B4-BE49-F238E27FC236}">
                <a16:creationId xmlns:a16="http://schemas.microsoft.com/office/drawing/2014/main" id="{A702A595-A727-12F2-72ED-6390E0CD3F6E}"/>
              </a:ext>
            </a:extLst>
          </p:cNvPr>
          <p:cNvGraphicFramePr>
            <a:graphicFrameLocks noGrp="1"/>
          </p:cNvGraphicFramePr>
          <p:nvPr>
            <p:extLst>
              <p:ext uri="{D42A27DB-BD31-4B8C-83A1-F6EECF244321}">
                <p14:modId xmlns:p14="http://schemas.microsoft.com/office/powerpoint/2010/main" val="2451878427"/>
              </p:ext>
            </p:extLst>
          </p:nvPr>
        </p:nvGraphicFramePr>
        <p:xfrm>
          <a:off x="2286000" y="504408"/>
          <a:ext cx="6675121" cy="2039652"/>
        </p:xfrm>
        <a:graphic>
          <a:graphicData uri="http://schemas.openxmlformats.org/drawingml/2006/table">
            <a:tbl>
              <a:tblPr firstRow="1" firstCol="1" bandRow="1">
                <a:tableStyleId>{5C22544A-7EE6-4342-B048-85BDC9FD1C3A}</a:tableStyleId>
              </a:tblPr>
              <a:tblGrid>
                <a:gridCol w="2418137">
                  <a:extLst>
                    <a:ext uri="{9D8B030D-6E8A-4147-A177-3AD203B41FA5}">
                      <a16:colId xmlns:a16="http://schemas.microsoft.com/office/drawing/2014/main" val="292731813"/>
                    </a:ext>
                  </a:extLst>
                </a:gridCol>
                <a:gridCol w="1280815">
                  <a:extLst>
                    <a:ext uri="{9D8B030D-6E8A-4147-A177-3AD203B41FA5}">
                      <a16:colId xmlns:a16="http://schemas.microsoft.com/office/drawing/2014/main" val="3159233770"/>
                    </a:ext>
                  </a:extLst>
                </a:gridCol>
                <a:gridCol w="1275501">
                  <a:extLst>
                    <a:ext uri="{9D8B030D-6E8A-4147-A177-3AD203B41FA5}">
                      <a16:colId xmlns:a16="http://schemas.microsoft.com/office/drawing/2014/main" val="2000191563"/>
                    </a:ext>
                  </a:extLst>
                </a:gridCol>
                <a:gridCol w="1700668">
                  <a:extLst>
                    <a:ext uri="{9D8B030D-6E8A-4147-A177-3AD203B41FA5}">
                      <a16:colId xmlns:a16="http://schemas.microsoft.com/office/drawing/2014/main" val="2249619077"/>
                    </a:ext>
                  </a:extLst>
                </a:gridCol>
              </a:tblGrid>
              <a:tr h="339942">
                <a:tc>
                  <a:txBody>
                    <a:bodyPr/>
                    <a:lstStyle/>
                    <a:p>
                      <a:pPr>
                        <a:lnSpc>
                          <a:spcPct val="107000"/>
                        </a:lnSpc>
                        <a:spcAft>
                          <a:spcPts val="800"/>
                        </a:spcAft>
                      </a:pPr>
                      <a:r>
                        <a:rPr lang="en-IN" sz="1600">
                          <a:effectLst/>
                        </a:rPr>
                        <a:t>Field name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Datatype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dirty="0">
                          <a:effectLst/>
                        </a:rPr>
                        <a:t>Size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Constraints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54410785"/>
                  </a:ext>
                </a:extLst>
              </a:tr>
              <a:tr h="339942">
                <a:tc>
                  <a:txBody>
                    <a:bodyPr/>
                    <a:lstStyle/>
                    <a:p>
                      <a:pPr>
                        <a:lnSpc>
                          <a:spcPct val="107000"/>
                        </a:lnSpc>
                        <a:spcAft>
                          <a:spcPts val="800"/>
                        </a:spcAft>
                      </a:pPr>
                      <a:r>
                        <a:rPr lang="en-IN" sz="1600" dirty="0" err="1">
                          <a:effectLst/>
                        </a:rPr>
                        <a:t>Grain_id</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int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10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Primary key</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01075889"/>
                  </a:ext>
                </a:extLst>
              </a:tr>
              <a:tr h="339942">
                <a:tc>
                  <a:txBody>
                    <a:bodyPr/>
                    <a:lstStyle/>
                    <a:p>
                      <a:pPr>
                        <a:lnSpc>
                          <a:spcPct val="107000"/>
                        </a:lnSpc>
                        <a:spcAft>
                          <a:spcPts val="800"/>
                        </a:spcAft>
                      </a:pPr>
                      <a:r>
                        <a:rPr lang="en-IN" sz="1600" dirty="0" err="1">
                          <a:effectLst/>
                        </a:rPr>
                        <a:t>Grain_Name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varchar</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20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Not null</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35935359"/>
                  </a:ext>
                </a:extLst>
              </a:tr>
              <a:tr h="339942">
                <a:tc>
                  <a:txBody>
                    <a:bodyPr/>
                    <a:lstStyle/>
                    <a:p>
                      <a:pPr>
                        <a:lnSpc>
                          <a:spcPct val="107000"/>
                        </a:lnSpc>
                        <a:spcAft>
                          <a:spcPts val="800"/>
                        </a:spcAft>
                      </a:pPr>
                      <a:r>
                        <a:rPr lang="en-IN" sz="1600">
                          <a:effectLst/>
                        </a:rPr>
                        <a:t>Grain_Variety</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varchar</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20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Not null</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39307936"/>
                  </a:ext>
                </a:extLst>
              </a:tr>
              <a:tr h="339942">
                <a:tc>
                  <a:txBody>
                    <a:bodyPr/>
                    <a:lstStyle/>
                    <a:p>
                      <a:pPr>
                        <a:lnSpc>
                          <a:spcPct val="107000"/>
                        </a:lnSpc>
                        <a:spcAft>
                          <a:spcPts val="800"/>
                        </a:spcAft>
                      </a:pPr>
                      <a:r>
                        <a:rPr lang="en-IN" sz="1600">
                          <a:effectLst/>
                        </a:rPr>
                        <a:t>Grain_price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int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10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Not null</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00891040"/>
                  </a:ext>
                </a:extLst>
              </a:tr>
              <a:tr h="339942">
                <a:tc>
                  <a:txBody>
                    <a:bodyPr/>
                    <a:lstStyle/>
                    <a:p>
                      <a:pPr>
                        <a:lnSpc>
                          <a:spcPct val="107000"/>
                        </a:lnSpc>
                        <a:spcAft>
                          <a:spcPts val="800"/>
                        </a:spcAft>
                      </a:pPr>
                      <a:r>
                        <a:rPr lang="en-IN" sz="1600">
                          <a:effectLst/>
                        </a:rPr>
                        <a:t>Total_Stock</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int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10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dirty="0">
                          <a:effectLst/>
                        </a:rPr>
                        <a:t>Not null</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77012395"/>
                  </a:ext>
                </a:extLst>
              </a:tr>
            </a:tbl>
          </a:graphicData>
        </a:graphic>
      </p:graphicFrame>
      <p:sp>
        <p:nvSpPr>
          <p:cNvPr id="6" name="TextBox 5">
            <a:extLst>
              <a:ext uri="{FF2B5EF4-FFF2-40B4-BE49-F238E27FC236}">
                <a16:creationId xmlns:a16="http://schemas.microsoft.com/office/drawing/2014/main" id="{8EEA28FE-9C02-B164-9D57-89E8D860FB18}"/>
              </a:ext>
            </a:extLst>
          </p:cNvPr>
          <p:cNvSpPr txBox="1"/>
          <p:nvPr/>
        </p:nvSpPr>
        <p:spPr>
          <a:xfrm>
            <a:off x="233680" y="3090446"/>
            <a:ext cx="6096000" cy="33855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TABLE NAME: Payments</a:t>
            </a:r>
            <a:endParaRPr kumimoji="0" lang="en-US" altLang="en-US" sz="1600" b="0" i="0" u="none" strike="noStrike" cap="none" normalizeH="0" baseline="0" dirty="0">
              <a:ln>
                <a:noFill/>
              </a:ln>
              <a:solidFill>
                <a:schemeClr val="tx1"/>
              </a:solidFill>
              <a:effectLst/>
            </a:endParaRPr>
          </a:p>
        </p:txBody>
      </p:sp>
      <p:graphicFrame>
        <p:nvGraphicFramePr>
          <p:cNvPr id="7" name="Table 6">
            <a:extLst>
              <a:ext uri="{FF2B5EF4-FFF2-40B4-BE49-F238E27FC236}">
                <a16:creationId xmlns:a16="http://schemas.microsoft.com/office/drawing/2014/main" id="{7B4F964A-40DF-06BC-CBB2-4F4AC797B104}"/>
              </a:ext>
            </a:extLst>
          </p:cNvPr>
          <p:cNvGraphicFramePr>
            <a:graphicFrameLocks noGrp="1"/>
          </p:cNvGraphicFramePr>
          <p:nvPr>
            <p:extLst>
              <p:ext uri="{D42A27DB-BD31-4B8C-83A1-F6EECF244321}">
                <p14:modId xmlns:p14="http://schemas.microsoft.com/office/powerpoint/2010/main" val="3732386474"/>
              </p:ext>
            </p:extLst>
          </p:nvPr>
        </p:nvGraphicFramePr>
        <p:xfrm>
          <a:off x="2905760" y="3700176"/>
          <a:ext cx="5181600" cy="1847184"/>
        </p:xfrm>
        <a:graphic>
          <a:graphicData uri="http://schemas.openxmlformats.org/drawingml/2006/table">
            <a:tbl>
              <a:tblPr firstRow="1" firstCol="1" bandRow="1">
                <a:tableStyleId>{5C22544A-7EE6-4342-B048-85BDC9FD1C3A}</a:tableStyleId>
              </a:tblPr>
              <a:tblGrid>
                <a:gridCol w="1877092">
                  <a:extLst>
                    <a:ext uri="{9D8B030D-6E8A-4147-A177-3AD203B41FA5}">
                      <a16:colId xmlns:a16="http://schemas.microsoft.com/office/drawing/2014/main" val="3374157880"/>
                    </a:ext>
                  </a:extLst>
                </a:gridCol>
                <a:gridCol w="994240">
                  <a:extLst>
                    <a:ext uri="{9D8B030D-6E8A-4147-A177-3AD203B41FA5}">
                      <a16:colId xmlns:a16="http://schemas.microsoft.com/office/drawing/2014/main" val="2993000905"/>
                    </a:ext>
                  </a:extLst>
                </a:gridCol>
                <a:gridCol w="990115">
                  <a:extLst>
                    <a:ext uri="{9D8B030D-6E8A-4147-A177-3AD203B41FA5}">
                      <a16:colId xmlns:a16="http://schemas.microsoft.com/office/drawing/2014/main" val="1189839375"/>
                    </a:ext>
                  </a:extLst>
                </a:gridCol>
                <a:gridCol w="1320153">
                  <a:extLst>
                    <a:ext uri="{9D8B030D-6E8A-4147-A177-3AD203B41FA5}">
                      <a16:colId xmlns:a16="http://schemas.microsoft.com/office/drawing/2014/main" val="2450375293"/>
                    </a:ext>
                  </a:extLst>
                </a:gridCol>
              </a:tblGrid>
              <a:tr h="461796">
                <a:tc>
                  <a:txBody>
                    <a:bodyPr/>
                    <a:lstStyle/>
                    <a:p>
                      <a:pPr>
                        <a:lnSpc>
                          <a:spcPct val="107000"/>
                        </a:lnSpc>
                        <a:spcAft>
                          <a:spcPts val="800"/>
                        </a:spcAft>
                      </a:pPr>
                      <a:r>
                        <a:rPr lang="en-IN" sz="1600" dirty="0">
                          <a:effectLst/>
                        </a:rPr>
                        <a:t>Field name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Datatype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Size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Constraints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98795901"/>
                  </a:ext>
                </a:extLst>
              </a:tr>
              <a:tr h="461796">
                <a:tc>
                  <a:txBody>
                    <a:bodyPr/>
                    <a:lstStyle/>
                    <a:p>
                      <a:pPr>
                        <a:lnSpc>
                          <a:spcPct val="107000"/>
                        </a:lnSpc>
                        <a:spcAft>
                          <a:spcPts val="800"/>
                        </a:spcAft>
                      </a:pPr>
                      <a:r>
                        <a:rPr lang="en-IN" sz="1600" dirty="0" err="1">
                          <a:effectLst/>
                        </a:rPr>
                        <a:t>Payment_id</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int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10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Primary key</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03759249"/>
                  </a:ext>
                </a:extLst>
              </a:tr>
              <a:tr h="461796">
                <a:tc>
                  <a:txBody>
                    <a:bodyPr/>
                    <a:lstStyle/>
                    <a:p>
                      <a:pPr>
                        <a:lnSpc>
                          <a:spcPct val="107000"/>
                        </a:lnSpc>
                        <a:spcAft>
                          <a:spcPts val="800"/>
                        </a:spcAft>
                      </a:pPr>
                      <a:r>
                        <a:rPr lang="en-IN" sz="1600">
                          <a:effectLst/>
                        </a:rPr>
                        <a:t>Order_id</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int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10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Foreign key</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29833882"/>
                  </a:ext>
                </a:extLst>
              </a:tr>
              <a:tr h="461796">
                <a:tc>
                  <a:txBody>
                    <a:bodyPr/>
                    <a:lstStyle/>
                    <a:p>
                      <a:pPr>
                        <a:lnSpc>
                          <a:spcPct val="107000"/>
                        </a:lnSpc>
                        <a:spcAft>
                          <a:spcPts val="800"/>
                        </a:spcAft>
                      </a:pPr>
                      <a:r>
                        <a:rPr lang="en-IN" sz="1600">
                          <a:effectLst/>
                        </a:rPr>
                        <a:t>C_id</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int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10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dirty="0">
                          <a:effectLst/>
                        </a:rPr>
                        <a:t>Foreign key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94874361"/>
                  </a:ext>
                </a:extLst>
              </a:tr>
            </a:tbl>
          </a:graphicData>
        </a:graphic>
      </p:graphicFrame>
    </p:spTree>
    <p:extLst>
      <p:ext uri="{BB962C8B-B14F-4D97-AF65-F5344CB8AC3E}">
        <p14:creationId xmlns:p14="http://schemas.microsoft.com/office/powerpoint/2010/main" val="5582795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7140E29-137F-7E27-BDBB-FD5D30DDC6DF}"/>
              </a:ext>
            </a:extLst>
          </p:cNvPr>
          <p:cNvSpPr txBox="1"/>
          <p:nvPr/>
        </p:nvSpPr>
        <p:spPr>
          <a:xfrm>
            <a:off x="741680" y="348734"/>
            <a:ext cx="609600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Data Dictionary</a:t>
            </a:r>
            <a:endParaRPr kumimoji="0" lang="en-US" altLang="en-US" sz="900" b="0" i="0" u="none" strike="noStrike" cap="none" normalizeH="0" baseline="0" dirty="0">
              <a:ln>
                <a:noFill/>
              </a:ln>
              <a:solidFill>
                <a:schemeClr val="tx1"/>
              </a:solidFill>
              <a:effectLst/>
            </a:endParaRPr>
          </a:p>
        </p:txBody>
      </p:sp>
      <p:graphicFrame>
        <p:nvGraphicFramePr>
          <p:cNvPr id="6" name="Table 5">
            <a:extLst>
              <a:ext uri="{FF2B5EF4-FFF2-40B4-BE49-F238E27FC236}">
                <a16:creationId xmlns:a16="http://schemas.microsoft.com/office/drawing/2014/main" id="{A37D4699-B3E1-DB53-0896-374CEF6CF9AD}"/>
              </a:ext>
            </a:extLst>
          </p:cNvPr>
          <p:cNvGraphicFramePr>
            <a:graphicFrameLocks noGrp="1"/>
          </p:cNvGraphicFramePr>
          <p:nvPr>
            <p:extLst>
              <p:ext uri="{D42A27DB-BD31-4B8C-83A1-F6EECF244321}">
                <p14:modId xmlns:p14="http://schemas.microsoft.com/office/powerpoint/2010/main" val="2897786982"/>
              </p:ext>
            </p:extLst>
          </p:nvPr>
        </p:nvGraphicFramePr>
        <p:xfrm>
          <a:off x="426720" y="952691"/>
          <a:ext cx="10962641" cy="5329260"/>
        </p:xfrm>
        <a:graphic>
          <a:graphicData uri="http://schemas.openxmlformats.org/drawingml/2006/table">
            <a:tbl>
              <a:tblPr firstRow="1" firstCol="1" bandRow="1">
                <a:tableStyleId>{5C22544A-7EE6-4342-B048-85BDC9FD1C3A}</a:tableStyleId>
              </a:tblPr>
              <a:tblGrid>
                <a:gridCol w="1907140">
                  <a:extLst>
                    <a:ext uri="{9D8B030D-6E8A-4147-A177-3AD203B41FA5}">
                      <a16:colId xmlns:a16="http://schemas.microsoft.com/office/drawing/2014/main" val="1064381584"/>
                    </a:ext>
                  </a:extLst>
                </a:gridCol>
                <a:gridCol w="1268629">
                  <a:extLst>
                    <a:ext uri="{9D8B030D-6E8A-4147-A177-3AD203B41FA5}">
                      <a16:colId xmlns:a16="http://schemas.microsoft.com/office/drawing/2014/main" val="2564488870"/>
                    </a:ext>
                  </a:extLst>
                </a:gridCol>
                <a:gridCol w="804165">
                  <a:extLst>
                    <a:ext uri="{9D8B030D-6E8A-4147-A177-3AD203B41FA5}">
                      <a16:colId xmlns:a16="http://schemas.microsoft.com/office/drawing/2014/main" val="1691386422"/>
                    </a:ext>
                  </a:extLst>
                </a:gridCol>
                <a:gridCol w="1513968">
                  <a:extLst>
                    <a:ext uri="{9D8B030D-6E8A-4147-A177-3AD203B41FA5}">
                      <a16:colId xmlns:a16="http://schemas.microsoft.com/office/drawing/2014/main" val="3675719478"/>
                    </a:ext>
                  </a:extLst>
                </a:gridCol>
                <a:gridCol w="2601217">
                  <a:extLst>
                    <a:ext uri="{9D8B030D-6E8A-4147-A177-3AD203B41FA5}">
                      <a16:colId xmlns:a16="http://schemas.microsoft.com/office/drawing/2014/main" val="2850705204"/>
                    </a:ext>
                  </a:extLst>
                </a:gridCol>
                <a:gridCol w="2867522">
                  <a:extLst>
                    <a:ext uri="{9D8B030D-6E8A-4147-A177-3AD203B41FA5}">
                      <a16:colId xmlns:a16="http://schemas.microsoft.com/office/drawing/2014/main" val="3071538191"/>
                    </a:ext>
                  </a:extLst>
                </a:gridCol>
              </a:tblGrid>
              <a:tr h="160838">
                <a:tc>
                  <a:txBody>
                    <a:bodyPr/>
                    <a:lstStyle/>
                    <a:p>
                      <a:pPr>
                        <a:lnSpc>
                          <a:spcPct val="107000"/>
                        </a:lnSpc>
                        <a:spcAft>
                          <a:spcPts val="800"/>
                        </a:spcAft>
                      </a:pPr>
                      <a:r>
                        <a:rPr lang="en-IN" sz="1600">
                          <a:effectLst/>
                        </a:rPr>
                        <a:t>Field name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Datatype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Size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Constraints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Description</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Table Name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extLst>
                  <a:ext uri="{0D108BD9-81ED-4DB2-BD59-A6C34878D82A}">
                    <a16:rowId xmlns:a16="http://schemas.microsoft.com/office/drawing/2014/main" val="1441347149"/>
                  </a:ext>
                </a:extLst>
              </a:tr>
              <a:tr h="160838">
                <a:tc>
                  <a:txBody>
                    <a:bodyPr/>
                    <a:lstStyle/>
                    <a:p>
                      <a:pPr>
                        <a:lnSpc>
                          <a:spcPct val="107000"/>
                        </a:lnSpc>
                        <a:spcAft>
                          <a:spcPts val="800"/>
                        </a:spcAft>
                      </a:pPr>
                      <a:r>
                        <a:rPr lang="en-IN" sz="1600">
                          <a:effectLst/>
                        </a:rPr>
                        <a:t>f_id</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int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10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Primary key</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Represent Farmer Id</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Farmer,Orders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extLst>
                  <a:ext uri="{0D108BD9-81ED-4DB2-BD59-A6C34878D82A}">
                    <a16:rowId xmlns:a16="http://schemas.microsoft.com/office/drawing/2014/main" val="2832449841"/>
                  </a:ext>
                </a:extLst>
              </a:tr>
              <a:tr h="309974">
                <a:tc>
                  <a:txBody>
                    <a:bodyPr/>
                    <a:lstStyle/>
                    <a:p>
                      <a:pPr>
                        <a:lnSpc>
                          <a:spcPct val="107000"/>
                        </a:lnSpc>
                        <a:spcAft>
                          <a:spcPts val="800"/>
                        </a:spcAft>
                      </a:pPr>
                      <a:r>
                        <a:rPr lang="en-IN" sz="1600" dirty="0" err="1">
                          <a:effectLst/>
                        </a:rPr>
                        <a:t>f_username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varchar</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10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Not null</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 Represent Farmer Username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Farmer</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extLst>
                  <a:ext uri="{0D108BD9-81ED-4DB2-BD59-A6C34878D82A}">
                    <a16:rowId xmlns:a16="http://schemas.microsoft.com/office/drawing/2014/main" val="3261835956"/>
                  </a:ext>
                </a:extLst>
              </a:tr>
              <a:tr h="309974">
                <a:tc>
                  <a:txBody>
                    <a:bodyPr/>
                    <a:lstStyle/>
                    <a:p>
                      <a:pPr>
                        <a:lnSpc>
                          <a:spcPct val="107000"/>
                        </a:lnSpc>
                        <a:spcAft>
                          <a:spcPts val="800"/>
                        </a:spcAft>
                      </a:pPr>
                      <a:r>
                        <a:rPr lang="en-IN" sz="1600">
                          <a:effectLst/>
                        </a:rPr>
                        <a:t>f_password</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varchar</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12</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dirty="0">
                          <a:effectLst/>
                        </a:rPr>
                        <a:t>Not null</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Represent Farmer login password</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Farmer</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extLst>
                  <a:ext uri="{0D108BD9-81ED-4DB2-BD59-A6C34878D82A}">
                    <a16:rowId xmlns:a16="http://schemas.microsoft.com/office/drawing/2014/main" val="357783304"/>
                  </a:ext>
                </a:extLst>
              </a:tr>
              <a:tr h="309974">
                <a:tc>
                  <a:txBody>
                    <a:bodyPr/>
                    <a:lstStyle/>
                    <a:p>
                      <a:pPr>
                        <a:lnSpc>
                          <a:spcPct val="107000"/>
                        </a:lnSpc>
                        <a:spcAft>
                          <a:spcPts val="800"/>
                        </a:spcAft>
                      </a:pPr>
                      <a:r>
                        <a:rPr lang="en-IN" sz="1600">
                          <a:effectLst/>
                        </a:rPr>
                        <a:t>f_Name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varchar</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10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Not null</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 Represent Farmer name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Farmer</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extLst>
                  <a:ext uri="{0D108BD9-81ED-4DB2-BD59-A6C34878D82A}">
                    <a16:rowId xmlns:a16="http://schemas.microsoft.com/office/drawing/2014/main" val="1045332186"/>
                  </a:ext>
                </a:extLst>
              </a:tr>
              <a:tr h="309974">
                <a:tc>
                  <a:txBody>
                    <a:bodyPr/>
                    <a:lstStyle/>
                    <a:p>
                      <a:pPr>
                        <a:lnSpc>
                          <a:spcPct val="107000"/>
                        </a:lnSpc>
                        <a:spcAft>
                          <a:spcPts val="800"/>
                        </a:spcAft>
                      </a:pPr>
                      <a:r>
                        <a:rPr lang="en-IN" sz="1600">
                          <a:effectLst/>
                        </a:rPr>
                        <a:t>f_email</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varchar</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20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Not null</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Represent Farmer email</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Farmer</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extLst>
                  <a:ext uri="{0D108BD9-81ED-4DB2-BD59-A6C34878D82A}">
                    <a16:rowId xmlns:a16="http://schemas.microsoft.com/office/drawing/2014/main" val="3771609269"/>
                  </a:ext>
                </a:extLst>
              </a:tr>
              <a:tr h="309974">
                <a:tc>
                  <a:txBody>
                    <a:bodyPr/>
                    <a:lstStyle/>
                    <a:p>
                      <a:pPr>
                        <a:lnSpc>
                          <a:spcPct val="107000"/>
                        </a:lnSpc>
                        <a:spcAft>
                          <a:spcPts val="800"/>
                        </a:spcAft>
                      </a:pPr>
                      <a:r>
                        <a:rPr lang="en-IN" sz="1600">
                          <a:effectLst/>
                        </a:rPr>
                        <a:t>f_MobileNo</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int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10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Not null</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Represent Farmer MobileNo</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Farmer</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extLst>
                  <a:ext uri="{0D108BD9-81ED-4DB2-BD59-A6C34878D82A}">
                    <a16:rowId xmlns:a16="http://schemas.microsoft.com/office/drawing/2014/main" val="3513272355"/>
                  </a:ext>
                </a:extLst>
              </a:tr>
              <a:tr h="309974">
                <a:tc>
                  <a:txBody>
                    <a:bodyPr/>
                    <a:lstStyle/>
                    <a:p>
                      <a:pPr>
                        <a:lnSpc>
                          <a:spcPct val="107000"/>
                        </a:lnSpc>
                        <a:spcAft>
                          <a:spcPts val="800"/>
                        </a:spcAft>
                      </a:pPr>
                      <a:r>
                        <a:rPr lang="en-IN" sz="1600">
                          <a:effectLst/>
                        </a:rPr>
                        <a:t>f_Address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varchar</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20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Not null</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Represent Farmer Address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Farmer</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extLst>
                  <a:ext uri="{0D108BD9-81ED-4DB2-BD59-A6C34878D82A}">
                    <a16:rowId xmlns:a16="http://schemas.microsoft.com/office/drawing/2014/main" val="1246774505"/>
                  </a:ext>
                </a:extLst>
              </a:tr>
              <a:tr h="309974">
                <a:tc>
                  <a:txBody>
                    <a:bodyPr/>
                    <a:lstStyle/>
                    <a:p>
                      <a:pPr>
                        <a:lnSpc>
                          <a:spcPct val="107000"/>
                        </a:lnSpc>
                        <a:spcAft>
                          <a:spcPts val="800"/>
                        </a:spcAft>
                      </a:pPr>
                      <a:r>
                        <a:rPr lang="en-IN" sz="1600">
                          <a:effectLst/>
                        </a:rPr>
                        <a:t>C_id</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int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10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Primary key</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Represent Customer Id</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Customer,Orders,Payments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extLst>
                  <a:ext uri="{0D108BD9-81ED-4DB2-BD59-A6C34878D82A}">
                    <a16:rowId xmlns:a16="http://schemas.microsoft.com/office/drawing/2014/main" val="2595102924"/>
                  </a:ext>
                </a:extLst>
              </a:tr>
              <a:tr h="309974">
                <a:tc>
                  <a:txBody>
                    <a:bodyPr/>
                    <a:lstStyle/>
                    <a:p>
                      <a:pPr>
                        <a:lnSpc>
                          <a:spcPct val="107000"/>
                        </a:lnSpc>
                        <a:spcAft>
                          <a:spcPts val="800"/>
                        </a:spcAft>
                      </a:pPr>
                      <a:r>
                        <a:rPr lang="en-IN" sz="1600">
                          <a:effectLst/>
                        </a:rPr>
                        <a:t>C_username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varchar</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10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Not null</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 Represent Customer Username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Customer</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extLst>
                  <a:ext uri="{0D108BD9-81ED-4DB2-BD59-A6C34878D82A}">
                    <a16:rowId xmlns:a16="http://schemas.microsoft.com/office/drawing/2014/main" val="3120799115"/>
                  </a:ext>
                </a:extLst>
              </a:tr>
              <a:tr h="309974">
                <a:tc>
                  <a:txBody>
                    <a:bodyPr/>
                    <a:lstStyle/>
                    <a:p>
                      <a:pPr>
                        <a:lnSpc>
                          <a:spcPct val="107000"/>
                        </a:lnSpc>
                        <a:spcAft>
                          <a:spcPts val="800"/>
                        </a:spcAft>
                      </a:pPr>
                      <a:r>
                        <a:rPr lang="en-IN" sz="1600">
                          <a:effectLst/>
                        </a:rPr>
                        <a:t>C_password</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varchar</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12</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Not null</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Represent Customer password</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Customer</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extLst>
                  <a:ext uri="{0D108BD9-81ED-4DB2-BD59-A6C34878D82A}">
                    <a16:rowId xmlns:a16="http://schemas.microsoft.com/office/drawing/2014/main" val="2894607426"/>
                  </a:ext>
                </a:extLst>
              </a:tr>
              <a:tr h="309974">
                <a:tc>
                  <a:txBody>
                    <a:bodyPr/>
                    <a:lstStyle/>
                    <a:p>
                      <a:pPr>
                        <a:lnSpc>
                          <a:spcPct val="107000"/>
                        </a:lnSpc>
                        <a:spcAft>
                          <a:spcPts val="800"/>
                        </a:spcAft>
                      </a:pPr>
                      <a:r>
                        <a:rPr lang="en-IN" sz="1600">
                          <a:effectLst/>
                        </a:rPr>
                        <a:t>C_Name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varchar</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10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Not null</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 Represent Customer name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Customer</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extLst>
                  <a:ext uri="{0D108BD9-81ED-4DB2-BD59-A6C34878D82A}">
                    <a16:rowId xmlns:a16="http://schemas.microsoft.com/office/drawing/2014/main" val="3332370551"/>
                  </a:ext>
                </a:extLst>
              </a:tr>
              <a:tr h="309974">
                <a:tc>
                  <a:txBody>
                    <a:bodyPr/>
                    <a:lstStyle/>
                    <a:p>
                      <a:pPr>
                        <a:lnSpc>
                          <a:spcPct val="107000"/>
                        </a:lnSpc>
                        <a:spcAft>
                          <a:spcPts val="800"/>
                        </a:spcAft>
                      </a:pPr>
                      <a:r>
                        <a:rPr lang="en-IN" sz="1600">
                          <a:effectLst/>
                        </a:rPr>
                        <a:t>C_email</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varchar</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20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Not null</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Represent Customer email</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Customer</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extLst>
                  <a:ext uri="{0D108BD9-81ED-4DB2-BD59-A6C34878D82A}">
                    <a16:rowId xmlns:a16="http://schemas.microsoft.com/office/drawing/2014/main" val="176867687"/>
                  </a:ext>
                </a:extLst>
              </a:tr>
              <a:tr h="309974">
                <a:tc>
                  <a:txBody>
                    <a:bodyPr/>
                    <a:lstStyle/>
                    <a:p>
                      <a:pPr>
                        <a:lnSpc>
                          <a:spcPct val="107000"/>
                        </a:lnSpc>
                        <a:spcAft>
                          <a:spcPts val="800"/>
                        </a:spcAft>
                      </a:pPr>
                      <a:r>
                        <a:rPr lang="en-IN" sz="1600">
                          <a:effectLst/>
                        </a:rPr>
                        <a:t>C_MobileNo</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int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10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Not null</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Represent Customer MobileNo</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Customer</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extLst>
                  <a:ext uri="{0D108BD9-81ED-4DB2-BD59-A6C34878D82A}">
                    <a16:rowId xmlns:a16="http://schemas.microsoft.com/office/drawing/2014/main" val="2087511355"/>
                  </a:ext>
                </a:extLst>
              </a:tr>
              <a:tr h="309974">
                <a:tc>
                  <a:txBody>
                    <a:bodyPr/>
                    <a:lstStyle/>
                    <a:p>
                      <a:pPr>
                        <a:lnSpc>
                          <a:spcPct val="107000"/>
                        </a:lnSpc>
                        <a:spcAft>
                          <a:spcPts val="800"/>
                        </a:spcAft>
                      </a:pPr>
                      <a:r>
                        <a:rPr lang="en-IN" sz="1600">
                          <a:effectLst/>
                        </a:rPr>
                        <a:t>C_Address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varchar</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20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Not null</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a:effectLst/>
                        </a:rPr>
                        <a:t>Represent Customer Address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tc>
                  <a:txBody>
                    <a:bodyPr/>
                    <a:lstStyle/>
                    <a:p>
                      <a:pPr>
                        <a:lnSpc>
                          <a:spcPct val="107000"/>
                        </a:lnSpc>
                        <a:spcAft>
                          <a:spcPts val="800"/>
                        </a:spcAft>
                      </a:pPr>
                      <a:r>
                        <a:rPr lang="en-IN" sz="1600" dirty="0">
                          <a:effectLst/>
                        </a:rPr>
                        <a:t>Customer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5675" marR="55675" marT="0" marB="0"/>
                </a:tc>
                <a:extLst>
                  <a:ext uri="{0D108BD9-81ED-4DB2-BD59-A6C34878D82A}">
                    <a16:rowId xmlns:a16="http://schemas.microsoft.com/office/drawing/2014/main" val="889606241"/>
                  </a:ext>
                </a:extLst>
              </a:tr>
            </a:tbl>
          </a:graphicData>
        </a:graphic>
      </p:graphicFrame>
      <p:sp>
        <p:nvSpPr>
          <p:cNvPr id="7" name="Rectangle 2">
            <a:extLst>
              <a:ext uri="{FF2B5EF4-FFF2-40B4-BE49-F238E27FC236}">
                <a16:creationId xmlns:a16="http://schemas.microsoft.com/office/drawing/2014/main" id="{E5774C62-71AD-21D6-DB79-A87268241E7D}"/>
              </a:ext>
            </a:extLst>
          </p:cNvPr>
          <p:cNvSpPr>
            <a:spLocks noChangeArrowheads="1"/>
          </p:cNvSpPr>
          <p:nvPr/>
        </p:nvSpPr>
        <p:spPr bwMode="auto">
          <a:xfrm>
            <a:off x="3400425" y="16938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4509156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6819BC1-8CD7-BCF8-CA52-E3ACD5AC82B2}"/>
              </a:ext>
            </a:extLst>
          </p:cNvPr>
          <p:cNvGraphicFramePr>
            <a:graphicFrameLocks noGrp="1"/>
          </p:cNvGraphicFramePr>
          <p:nvPr>
            <p:extLst>
              <p:ext uri="{D42A27DB-BD31-4B8C-83A1-F6EECF244321}">
                <p14:modId xmlns:p14="http://schemas.microsoft.com/office/powerpoint/2010/main" val="472145097"/>
              </p:ext>
            </p:extLst>
          </p:nvPr>
        </p:nvGraphicFramePr>
        <p:xfrm>
          <a:off x="416560" y="843280"/>
          <a:ext cx="10210801" cy="3954233"/>
        </p:xfrm>
        <a:graphic>
          <a:graphicData uri="http://schemas.openxmlformats.org/drawingml/2006/table">
            <a:tbl>
              <a:tblPr firstRow="1" firstCol="1" bandRow="1">
                <a:tableStyleId>{5C22544A-7EE6-4342-B048-85BDC9FD1C3A}</a:tableStyleId>
              </a:tblPr>
              <a:tblGrid>
                <a:gridCol w="1776343">
                  <a:extLst>
                    <a:ext uri="{9D8B030D-6E8A-4147-A177-3AD203B41FA5}">
                      <a16:colId xmlns:a16="http://schemas.microsoft.com/office/drawing/2014/main" val="1346918645"/>
                    </a:ext>
                  </a:extLst>
                </a:gridCol>
                <a:gridCol w="1181625">
                  <a:extLst>
                    <a:ext uri="{9D8B030D-6E8A-4147-A177-3AD203B41FA5}">
                      <a16:colId xmlns:a16="http://schemas.microsoft.com/office/drawing/2014/main" val="1049604458"/>
                    </a:ext>
                  </a:extLst>
                </a:gridCol>
                <a:gridCol w="749013">
                  <a:extLst>
                    <a:ext uri="{9D8B030D-6E8A-4147-A177-3AD203B41FA5}">
                      <a16:colId xmlns:a16="http://schemas.microsoft.com/office/drawing/2014/main" val="1412349259"/>
                    </a:ext>
                  </a:extLst>
                </a:gridCol>
                <a:gridCol w="1410137">
                  <a:extLst>
                    <a:ext uri="{9D8B030D-6E8A-4147-A177-3AD203B41FA5}">
                      <a16:colId xmlns:a16="http://schemas.microsoft.com/office/drawing/2014/main" val="1424029898"/>
                    </a:ext>
                  </a:extLst>
                </a:gridCol>
                <a:gridCol w="2422820">
                  <a:extLst>
                    <a:ext uri="{9D8B030D-6E8A-4147-A177-3AD203B41FA5}">
                      <a16:colId xmlns:a16="http://schemas.microsoft.com/office/drawing/2014/main" val="1109135309"/>
                    </a:ext>
                  </a:extLst>
                </a:gridCol>
                <a:gridCol w="2670863">
                  <a:extLst>
                    <a:ext uri="{9D8B030D-6E8A-4147-A177-3AD203B41FA5}">
                      <a16:colId xmlns:a16="http://schemas.microsoft.com/office/drawing/2014/main" val="3504282330"/>
                    </a:ext>
                  </a:extLst>
                </a:gridCol>
              </a:tblGrid>
              <a:tr h="344401">
                <a:tc>
                  <a:txBody>
                    <a:bodyPr/>
                    <a:lstStyle/>
                    <a:p>
                      <a:pPr>
                        <a:lnSpc>
                          <a:spcPct val="107000"/>
                        </a:lnSpc>
                        <a:spcAft>
                          <a:spcPts val="800"/>
                        </a:spcAft>
                      </a:pPr>
                      <a:r>
                        <a:rPr lang="en-IN" sz="1600">
                          <a:effectLst/>
                        </a:rPr>
                        <a:t>Order_id</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int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10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Primary Key</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Represent Order Id</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Orders,Payments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6048780"/>
                  </a:ext>
                </a:extLst>
              </a:tr>
              <a:tr h="344401">
                <a:tc>
                  <a:txBody>
                    <a:bodyPr/>
                    <a:lstStyle/>
                    <a:p>
                      <a:pPr>
                        <a:lnSpc>
                          <a:spcPct val="107000"/>
                        </a:lnSpc>
                        <a:spcAft>
                          <a:spcPts val="800"/>
                        </a:spcAft>
                      </a:pPr>
                      <a:r>
                        <a:rPr lang="en-IN" sz="1600">
                          <a:effectLst/>
                        </a:rPr>
                        <a:t>Order_quantity</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int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Not null</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Represent Order Quantity</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Orders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35861975"/>
                  </a:ext>
                </a:extLst>
              </a:tr>
              <a:tr h="344401">
                <a:tc>
                  <a:txBody>
                    <a:bodyPr/>
                    <a:lstStyle/>
                    <a:p>
                      <a:pPr>
                        <a:lnSpc>
                          <a:spcPct val="107000"/>
                        </a:lnSpc>
                        <a:spcAft>
                          <a:spcPts val="800"/>
                        </a:spcAft>
                      </a:pPr>
                      <a:r>
                        <a:rPr lang="en-IN" sz="1600">
                          <a:effectLst/>
                        </a:rPr>
                        <a:t>Total_bill</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int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10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Not null</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Represent Total Bill</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Orders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82063930"/>
                  </a:ext>
                </a:extLst>
              </a:tr>
              <a:tr h="344401">
                <a:tc>
                  <a:txBody>
                    <a:bodyPr/>
                    <a:lstStyle/>
                    <a:p>
                      <a:pPr>
                        <a:lnSpc>
                          <a:spcPct val="107000"/>
                        </a:lnSpc>
                        <a:spcAft>
                          <a:spcPts val="800"/>
                        </a:spcAft>
                      </a:pPr>
                      <a:r>
                        <a:rPr lang="en-IN" sz="1600">
                          <a:effectLst/>
                        </a:rPr>
                        <a:t>Order_Date_time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date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Not null</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Represent Order Date&amp;Time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Orders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37058450"/>
                  </a:ext>
                </a:extLst>
              </a:tr>
              <a:tr h="344401">
                <a:tc>
                  <a:txBody>
                    <a:bodyPr/>
                    <a:lstStyle/>
                    <a:p>
                      <a:pPr>
                        <a:lnSpc>
                          <a:spcPct val="107000"/>
                        </a:lnSpc>
                        <a:spcAft>
                          <a:spcPts val="800"/>
                        </a:spcAft>
                      </a:pPr>
                      <a:r>
                        <a:rPr lang="en-IN" sz="1600">
                          <a:effectLst/>
                        </a:rPr>
                        <a:t>Delivery_address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varchar</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20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Not null</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Represent Delivery Address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Orders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29403860"/>
                  </a:ext>
                </a:extLst>
              </a:tr>
              <a:tr h="344401">
                <a:tc>
                  <a:txBody>
                    <a:bodyPr/>
                    <a:lstStyle/>
                    <a:p>
                      <a:pPr>
                        <a:lnSpc>
                          <a:spcPct val="107000"/>
                        </a:lnSpc>
                        <a:spcAft>
                          <a:spcPts val="800"/>
                        </a:spcAft>
                      </a:pPr>
                      <a:r>
                        <a:rPr lang="en-IN" sz="1600">
                          <a:effectLst/>
                        </a:rPr>
                        <a:t>Grain_id</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int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10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Primary key</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Represent Grain id</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Grains,Orders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17825558"/>
                  </a:ext>
                </a:extLst>
              </a:tr>
              <a:tr h="344401">
                <a:tc>
                  <a:txBody>
                    <a:bodyPr/>
                    <a:lstStyle/>
                    <a:p>
                      <a:pPr>
                        <a:lnSpc>
                          <a:spcPct val="107000"/>
                        </a:lnSpc>
                        <a:spcAft>
                          <a:spcPts val="800"/>
                        </a:spcAft>
                      </a:pPr>
                      <a:r>
                        <a:rPr lang="en-IN" sz="1600">
                          <a:effectLst/>
                        </a:rPr>
                        <a:t>Grain_Name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varchar</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20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Not null</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Represent Grain Name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Grains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03716183"/>
                  </a:ext>
                </a:extLst>
              </a:tr>
              <a:tr h="344401">
                <a:tc>
                  <a:txBody>
                    <a:bodyPr/>
                    <a:lstStyle/>
                    <a:p>
                      <a:pPr>
                        <a:lnSpc>
                          <a:spcPct val="107000"/>
                        </a:lnSpc>
                        <a:spcAft>
                          <a:spcPts val="800"/>
                        </a:spcAft>
                      </a:pPr>
                      <a:r>
                        <a:rPr lang="en-IN" sz="1600">
                          <a:effectLst/>
                        </a:rPr>
                        <a:t>Grain_Variety</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varchar</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20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Not null</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Represent Grain Variety</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Grains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09412813"/>
                  </a:ext>
                </a:extLst>
              </a:tr>
              <a:tr h="344401">
                <a:tc>
                  <a:txBody>
                    <a:bodyPr/>
                    <a:lstStyle/>
                    <a:p>
                      <a:pPr>
                        <a:lnSpc>
                          <a:spcPct val="107000"/>
                        </a:lnSpc>
                        <a:spcAft>
                          <a:spcPts val="800"/>
                        </a:spcAft>
                      </a:pPr>
                      <a:r>
                        <a:rPr lang="en-IN" sz="1600">
                          <a:effectLst/>
                        </a:rPr>
                        <a:t>Grain_price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int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10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Not null</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Represent Grain price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Grains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5544047"/>
                  </a:ext>
                </a:extLst>
              </a:tr>
              <a:tr h="344401">
                <a:tc>
                  <a:txBody>
                    <a:bodyPr/>
                    <a:lstStyle/>
                    <a:p>
                      <a:pPr>
                        <a:lnSpc>
                          <a:spcPct val="107000"/>
                        </a:lnSpc>
                        <a:spcAft>
                          <a:spcPts val="800"/>
                        </a:spcAft>
                      </a:pPr>
                      <a:r>
                        <a:rPr lang="en-IN" sz="1600">
                          <a:effectLst/>
                        </a:rPr>
                        <a:t>Total_Stock</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int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10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Not null</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Represent Total Stock</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Grains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51893098"/>
                  </a:ext>
                </a:extLst>
              </a:tr>
              <a:tr h="344401">
                <a:tc>
                  <a:txBody>
                    <a:bodyPr/>
                    <a:lstStyle/>
                    <a:p>
                      <a:pPr>
                        <a:lnSpc>
                          <a:spcPct val="107000"/>
                        </a:lnSpc>
                        <a:spcAft>
                          <a:spcPts val="800"/>
                        </a:spcAft>
                      </a:pPr>
                      <a:r>
                        <a:rPr lang="en-IN" sz="1600">
                          <a:effectLst/>
                        </a:rPr>
                        <a:t>Payment_id</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int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10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Primary key</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Represent Payment Id</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dirty="0">
                          <a:effectLst/>
                        </a:rPr>
                        <a:t>Payments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46007964"/>
                  </a:ext>
                </a:extLst>
              </a:tr>
            </a:tbl>
          </a:graphicData>
        </a:graphic>
      </p:graphicFrame>
      <p:sp>
        <p:nvSpPr>
          <p:cNvPr id="3" name="Rectangle 1">
            <a:extLst>
              <a:ext uri="{FF2B5EF4-FFF2-40B4-BE49-F238E27FC236}">
                <a16:creationId xmlns:a16="http://schemas.microsoft.com/office/drawing/2014/main" id="{D00A55A6-43AE-ABBE-B804-FD7D0AB36338}"/>
              </a:ext>
            </a:extLst>
          </p:cNvPr>
          <p:cNvSpPr>
            <a:spLocks noChangeArrowheads="1"/>
          </p:cNvSpPr>
          <p:nvPr/>
        </p:nvSpPr>
        <p:spPr bwMode="auto">
          <a:xfrm>
            <a:off x="2776538" y="24526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3358825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8FE6F7-8A1E-4E28-059E-143E0372D93C}"/>
              </a:ext>
            </a:extLst>
          </p:cNvPr>
          <p:cNvSpPr txBox="1"/>
          <p:nvPr/>
        </p:nvSpPr>
        <p:spPr>
          <a:xfrm>
            <a:off x="1620253" y="288758"/>
            <a:ext cx="10571747" cy="369332"/>
          </a:xfrm>
          <a:prstGeom prst="rect">
            <a:avLst/>
          </a:prstGeom>
          <a:noFill/>
        </p:spPr>
        <p:txBody>
          <a:bodyPr wrap="square" rtlCol="0">
            <a:spAutoFit/>
          </a:bodyPr>
          <a:lstStyle/>
          <a:p>
            <a:r>
              <a:rPr lang="en-IN" sz="1800" b="1">
                <a:effectLst/>
                <a:latin typeface="Calibri" panose="020F0502020204030204" pitchFamily="34" charset="0"/>
                <a:ea typeface="Calibri" panose="020F0502020204030204" pitchFamily="34" charset="0"/>
                <a:cs typeface="Times New Roman" panose="02020603050405020304" pitchFamily="18" charset="0"/>
              </a:rPr>
              <a:t>Sample Input and Output Screens</a:t>
            </a:r>
            <a:endParaRPr lang="en-IN" dirty="0"/>
          </a:p>
        </p:txBody>
      </p:sp>
      <p:sp>
        <p:nvSpPr>
          <p:cNvPr id="3" name="TextBox 2">
            <a:extLst>
              <a:ext uri="{FF2B5EF4-FFF2-40B4-BE49-F238E27FC236}">
                <a16:creationId xmlns:a16="http://schemas.microsoft.com/office/drawing/2014/main" id="{9852156C-C1B2-1C02-DDF1-0263C9D58C7F}"/>
              </a:ext>
            </a:extLst>
          </p:cNvPr>
          <p:cNvSpPr txBox="1"/>
          <p:nvPr/>
        </p:nvSpPr>
        <p:spPr>
          <a:xfrm>
            <a:off x="176463" y="938281"/>
            <a:ext cx="2967790" cy="369332"/>
          </a:xfrm>
          <a:prstGeom prst="rect">
            <a:avLst/>
          </a:prstGeom>
          <a:noFill/>
        </p:spPr>
        <p:txBody>
          <a:bodyPr wrap="square" rtlCol="0">
            <a:spAutoFit/>
          </a:bodyPr>
          <a:lstStyle/>
          <a:p>
            <a:pPr marL="342900" lvl="0" indent="-342900">
              <a:buFont typeface="Wingdings" panose="05000000000000000000" pitchFamily="2" charset="2"/>
              <a:buChar char=""/>
            </a:pPr>
            <a:r>
              <a:rPr lang="en-US" sz="1800" b="1">
                <a:effectLst/>
                <a:latin typeface="Times New Roman" panose="02020603050405020304" pitchFamily="18" charset="0"/>
                <a:ea typeface="Times New Roman" panose="02020603050405020304" pitchFamily="18" charset="0"/>
              </a:rPr>
              <a:t>Input Screens</a:t>
            </a:r>
            <a:endParaRPr lang="en-IN" sz="1800">
              <a:effectLst/>
              <a:latin typeface="Times New Roman" panose="02020603050405020304" pitchFamily="18" charset="0"/>
              <a:ea typeface="Times New Roman" panose="02020603050405020304" pitchFamily="18" charset="0"/>
            </a:endParaRPr>
          </a:p>
        </p:txBody>
      </p:sp>
      <p:sp>
        <p:nvSpPr>
          <p:cNvPr id="4" name="TextBox 3">
            <a:extLst>
              <a:ext uri="{FF2B5EF4-FFF2-40B4-BE49-F238E27FC236}">
                <a16:creationId xmlns:a16="http://schemas.microsoft.com/office/drawing/2014/main" id="{239F0754-95BE-A5E2-69F6-1EF5A43981D6}"/>
              </a:ext>
            </a:extLst>
          </p:cNvPr>
          <p:cNvSpPr txBox="1"/>
          <p:nvPr/>
        </p:nvSpPr>
        <p:spPr>
          <a:xfrm>
            <a:off x="3144253" y="1027422"/>
            <a:ext cx="4908885" cy="369332"/>
          </a:xfrm>
          <a:prstGeom prst="rect">
            <a:avLst/>
          </a:prstGeom>
          <a:noFill/>
        </p:spPr>
        <p:txBody>
          <a:bodyPr wrap="square" rtlCol="0">
            <a:spAutoFit/>
          </a:bodyPr>
          <a:lstStyle/>
          <a:p>
            <a:pPr marL="342900" lvl="0" indent="-342900">
              <a:buFont typeface="Wingdings" panose="05000000000000000000" pitchFamily="2" charset="2"/>
              <a:buChar char=""/>
            </a:pPr>
            <a:r>
              <a:rPr lang="en-US" sz="1800" b="1">
                <a:effectLst/>
                <a:latin typeface="Times New Roman" panose="02020603050405020304" pitchFamily="18" charset="0"/>
                <a:ea typeface="Times New Roman" panose="02020603050405020304" pitchFamily="18" charset="0"/>
              </a:rPr>
              <a:t>Home Page</a:t>
            </a:r>
            <a:endParaRPr lang="en-IN" sz="1800">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37B87996-C528-AFCF-38C2-25655BA08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2758" y="1587804"/>
            <a:ext cx="8823158" cy="4981438"/>
          </a:xfrm>
          <a:prstGeom prst="rect">
            <a:avLst/>
          </a:prstGeom>
        </p:spPr>
      </p:pic>
    </p:spTree>
    <p:extLst>
      <p:ext uri="{BB962C8B-B14F-4D97-AF65-F5344CB8AC3E}">
        <p14:creationId xmlns:p14="http://schemas.microsoft.com/office/powerpoint/2010/main" val="21808996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FF379E-AC08-6DAF-5957-1D97A6264102}"/>
              </a:ext>
            </a:extLst>
          </p:cNvPr>
          <p:cNvSpPr txBox="1"/>
          <p:nvPr/>
        </p:nvSpPr>
        <p:spPr>
          <a:xfrm>
            <a:off x="882316" y="272716"/>
            <a:ext cx="5839326" cy="369332"/>
          </a:xfrm>
          <a:prstGeom prst="rect">
            <a:avLst/>
          </a:prstGeom>
          <a:noFill/>
        </p:spPr>
        <p:txBody>
          <a:bodyPr wrap="square" rtlCol="0">
            <a:spAutoFit/>
          </a:bodyPr>
          <a:lstStyle/>
          <a:p>
            <a:pPr marL="342900" lvl="0" indent="-342900">
              <a:buFont typeface="Wingdings" panose="05000000000000000000" pitchFamily="2" charset="2"/>
              <a:buChar char=""/>
            </a:pPr>
            <a:r>
              <a:rPr lang="en-US" sz="1800" b="1">
                <a:effectLst/>
                <a:latin typeface="Times New Roman" panose="02020603050405020304" pitchFamily="18" charset="0"/>
                <a:ea typeface="Times New Roman" panose="02020603050405020304" pitchFamily="18" charset="0"/>
              </a:rPr>
              <a:t>AboutUs Page</a:t>
            </a:r>
            <a:endParaRPr lang="en-IN" sz="1800">
              <a:effectLst/>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624BFDD5-55BC-4126-2CF9-B0A6E04ABC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3158" y="697230"/>
            <a:ext cx="10122568" cy="5703570"/>
          </a:xfrm>
          <a:prstGeom prst="rect">
            <a:avLst/>
          </a:prstGeom>
        </p:spPr>
      </p:pic>
    </p:spTree>
    <p:extLst>
      <p:ext uri="{BB962C8B-B14F-4D97-AF65-F5344CB8AC3E}">
        <p14:creationId xmlns:p14="http://schemas.microsoft.com/office/powerpoint/2010/main" val="28807584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58B783-B9EA-1A53-7452-52A2B9943B16}"/>
              </a:ext>
            </a:extLst>
          </p:cNvPr>
          <p:cNvSpPr txBox="1"/>
          <p:nvPr/>
        </p:nvSpPr>
        <p:spPr>
          <a:xfrm>
            <a:off x="465221" y="200344"/>
            <a:ext cx="6096000" cy="369332"/>
          </a:xfrm>
          <a:prstGeom prst="rect">
            <a:avLst/>
          </a:prstGeom>
          <a:noFill/>
        </p:spPr>
        <p:txBody>
          <a:bodyPr wrap="square">
            <a:spAutoFit/>
          </a:bodyPr>
          <a:lstStyle/>
          <a:p>
            <a:pPr marL="342900" lvl="0" indent="-342900">
              <a:buFont typeface="Wingdings" panose="05000000000000000000" pitchFamily="2" charset="2"/>
              <a:buChar char=""/>
            </a:pPr>
            <a:r>
              <a:rPr lang="en-US" sz="1800" b="1" dirty="0">
                <a:effectLst/>
                <a:latin typeface="Times New Roman" panose="02020603050405020304" pitchFamily="18" charset="0"/>
                <a:ea typeface="Times New Roman" panose="02020603050405020304" pitchFamily="18" charset="0"/>
              </a:rPr>
              <a:t>Customer Register Page</a:t>
            </a:r>
            <a:endParaRPr lang="en-IN" sz="14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69382D74-9433-CC5D-C98A-C99DE49EE5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147" y="569675"/>
            <a:ext cx="10010273" cy="5638619"/>
          </a:xfrm>
          <a:prstGeom prst="rect">
            <a:avLst/>
          </a:prstGeom>
        </p:spPr>
      </p:pic>
    </p:spTree>
    <p:extLst>
      <p:ext uri="{BB962C8B-B14F-4D97-AF65-F5344CB8AC3E}">
        <p14:creationId xmlns:p14="http://schemas.microsoft.com/office/powerpoint/2010/main" val="41127979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BF734B-A0BA-F380-EC38-5F3B6150D21E}"/>
              </a:ext>
            </a:extLst>
          </p:cNvPr>
          <p:cNvSpPr txBox="1"/>
          <p:nvPr/>
        </p:nvSpPr>
        <p:spPr>
          <a:xfrm>
            <a:off x="577516" y="264512"/>
            <a:ext cx="6096000" cy="369332"/>
          </a:xfrm>
          <a:prstGeom prst="rect">
            <a:avLst/>
          </a:prstGeom>
          <a:noFill/>
        </p:spPr>
        <p:txBody>
          <a:bodyPr wrap="square">
            <a:spAutoFit/>
          </a:bodyPr>
          <a:lstStyle/>
          <a:p>
            <a:pPr marL="342900" lvl="0" indent="-342900">
              <a:buFont typeface="Wingdings" panose="05000000000000000000" pitchFamily="2" charset="2"/>
              <a:buChar char=""/>
            </a:pPr>
            <a:r>
              <a:rPr lang="en-US" sz="1800" b="1" dirty="0">
                <a:effectLst/>
                <a:latin typeface="Times New Roman" panose="02020603050405020304" pitchFamily="18" charset="0"/>
                <a:ea typeface="Times New Roman" panose="02020603050405020304" pitchFamily="18" charset="0"/>
              </a:rPr>
              <a:t>Customer Login Page</a:t>
            </a:r>
            <a:endParaRPr lang="en-IN" sz="14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63C80379-8437-7D4A-086E-30673A3574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317" y="882316"/>
            <a:ext cx="10234862" cy="5518484"/>
          </a:xfrm>
          <a:prstGeom prst="rect">
            <a:avLst/>
          </a:prstGeom>
        </p:spPr>
      </p:pic>
    </p:spTree>
    <p:extLst>
      <p:ext uri="{BB962C8B-B14F-4D97-AF65-F5344CB8AC3E}">
        <p14:creationId xmlns:p14="http://schemas.microsoft.com/office/powerpoint/2010/main" val="8854103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10B226-8999-CD4A-1BE8-82EDC9B6D22F}"/>
              </a:ext>
            </a:extLst>
          </p:cNvPr>
          <p:cNvSpPr txBox="1"/>
          <p:nvPr/>
        </p:nvSpPr>
        <p:spPr>
          <a:xfrm>
            <a:off x="240631" y="113222"/>
            <a:ext cx="6096000" cy="375552"/>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Grains Page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B74E73E3-6435-063B-5441-24DA325873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1285" y="488775"/>
            <a:ext cx="9801726" cy="6040362"/>
          </a:xfrm>
          <a:prstGeom prst="rect">
            <a:avLst/>
          </a:prstGeom>
        </p:spPr>
      </p:pic>
    </p:spTree>
    <p:extLst>
      <p:ext uri="{BB962C8B-B14F-4D97-AF65-F5344CB8AC3E}">
        <p14:creationId xmlns:p14="http://schemas.microsoft.com/office/powerpoint/2010/main" val="25858680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DF1EA8-A638-F1F1-8080-B4B5D4C265F5}"/>
              </a:ext>
            </a:extLst>
          </p:cNvPr>
          <p:cNvSpPr txBox="1"/>
          <p:nvPr/>
        </p:nvSpPr>
        <p:spPr>
          <a:xfrm>
            <a:off x="256674" y="129264"/>
            <a:ext cx="6096000" cy="375552"/>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Select Farmer &amp; Grains Page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451BE0EF-EFE9-C16A-AF06-E11451B083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42" y="689811"/>
            <a:ext cx="10700084" cy="6038925"/>
          </a:xfrm>
          <a:prstGeom prst="rect">
            <a:avLst/>
          </a:prstGeom>
        </p:spPr>
      </p:pic>
    </p:spTree>
    <p:extLst>
      <p:ext uri="{BB962C8B-B14F-4D97-AF65-F5344CB8AC3E}">
        <p14:creationId xmlns:p14="http://schemas.microsoft.com/office/powerpoint/2010/main" val="25780780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3C17AB-EE8F-5511-6C1B-FC77DB223C36}"/>
              </a:ext>
            </a:extLst>
          </p:cNvPr>
          <p:cNvSpPr txBox="1"/>
          <p:nvPr/>
        </p:nvSpPr>
        <p:spPr>
          <a:xfrm>
            <a:off x="433137" y="296597"/>
            <a:ext cx="6096000" cy="369332"/>
          </a:xfrm>
          <a:prstGeom prst="rect">
            <a:avLst/>
          </a:prstGeom>
          <a:noFill/>
        </p:spPr>
        <p:txBody>
          <a:bodyPr wrap="square">
            <a:spAutoFit/>
          </a:bodyPr>
          <a:lstStyle/>
          <a:p>
            <a:pPr marL="342900" lvl="0" indent="-342900">
              <a:buFont typeface="Wingdings" panose="05000000000000000000" pitchFamily="2" charset="2"/>
              <a:buChar char=""/>
            </a:pPr>
            <a:r>
              <a:rPr lang="en-US" sz="1800" b="1" dirty="0">
                <a:effectLst/>
                <a:latin typeface="Times New Roman" panose="02020603050405020304" pitchFamily="18" charset="0"/>
                <a:ea typeface="Times New Roman" panose="02020603050405020304" pitchFamily="18" charset="0"/>
              </a:rPr>
              <a:t>Order Grains Page</a:t>
            </a:r>
            <a:endParaRPr lang="en-IN" sz="14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C6C7FC10-77A2-C1EA-81CF-1BBA887A46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683" y="1058779"/>
            <a:ext cx="10700085" cy="4748463"/>
          </a:xfrm>
          <a:prstGeom prst="rect">
            <a:avLst/>
          </a:prstGeom>
        </p:spPr>
      </p:pic>
    </p:spTree>
    <p:extLst>
      <p:ext uri="{BB962C8B-B14F-4D97-AF65-F5344CB8AC3E}">
        <p14:creationId xmlns:p14="http://schemas.microsoft.com/office/powerpoint/2010/main" val="1904288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086B81-FE9B-2B7A-6058-711A43395992}"/>
              </a:ext>
            </a:extLst>
          </p:cNvPr>
          <p:cNvSpPr txBox="1"/>
          <p:nvPr/>
        </p:nvSpPr>
        <p:spPr>
          <a:xfrm>
            <a:off x="1020931" y="366623"/>
            <a:ext cx="7830105" cy="5109091"/>
          </a:xfrm>
          <a:prstGeom prst="rect">
            <a:avLst/>
          </a:prstGeom>
          <a:noFill/>
        </p:spPr>
        <p:txBody>
          <a:bodyPr wrap="square" rtlCol="0">
            <a:spAutoFit/>
          </a:bodyPr>
          <a:lstStyle/>
          <a:p>
            <a:pPr algn="ctr"/>
            <a:r>
              <a:rPr lang="en-US" sz="3200" b="1" dirty="0"/>
              <a:t>SYSTEM REQUIREMENT</a:t>
            </a:r>
            <a:endParaRPr lang="en-US" sz="2800" b="1" dirty="0"/>
          </a:p>
          <a:p>
            <a:pPr algn="ctr"/>
            <a:endParaRPr lang="en-US" sz="3200" b="1" dirty="0"/>
          </a:p>
          <a:p>
            <a:pPr marL="342900" indent="-342900">
              <a:buFont typeface="Wingdings" panose="05000000000000000000" pitchFamily="2" charset="2"/>
              <a:buChar char="Ø"/>
            </a:pPr>
            <a:r>
              <a:rPr lang="en-IN" sz="2200" b="1" dirty="0"/>
              <a:t>	Hardware Requirements: </a:t>
            </a:r>
          </a:p>
          <a:p>
            <a:pPr marL="457200" indent="-457200">
              <a:buFont typeface="Wingdings" panose="05000000000000000000" pitchFamily="2" charset="2"/>
              <a:buChar char="Ø"/>
            </a:pPr>
            <a:endParaRPr lang="en-IN" sz="2200" b="1" dirty="0"/>
          </a:p>
          <a:p>
            <a:r>
              <a:rPr lang="en-IN" sz="2200" dirty="0"/>
              <a:t>                     PROCESSOR: AMD RYZEN 3</a:t>
            </a:r>
          </a:p>
          <a:p>
            <a:r>
              <a:rPr lang="en-IN" sz="2200" dirty="0"/>
              <a:t>                     RAM: 1GB+ DDR </a:t>
            </a:r>
          </a:p>
          <a:p>
            <a:r>
              <a:rPr lang="en-IN" sz="2200" dirty="0"/>
              <a:t>                     HDD: 40GB</a:t>
            </a:r>
          </a:p>
          <a:p>
            <a:pPr marL="457200" indent="-457200">
              <a:buFont typeface="Wingdings" panose="05000000000000000000" pitchFamily="2" charset="2"/>
              <a:buChar char="Ø"/>
            </a:pPr>
            <a:endParaRPr lang="en-IN" sz="2200" b="1" dirty="0"/>
          </a:p>
          <a:p>
            <a:pPr marL="457200" indent="-457200">
              <a:buFont typeface="Wingdings" panose="05000000000000000000" pitchFamily="2" charset="2"/>
              <a:buChar char="Ø"/>
            </a:pPr>
            <a:r>
              <a:rPr lang="en-IN" sz="2200" b="1" dirty="0"/>
              <a:t>Software Requirements:</a:t>
            </a:r>
          </a:p>
          <a:p>
            <a:endParaRPr lang="en-IN" sz="2200" b="1" dirty="0"/>
          </a:p>
          <a:p>
            <a:r>
              <a:rPr lang="en-IN" sz="2200" dirty="0"/>
              <a:t>          OPERATING SYSTEM: Windows/MacOS/Linux </a:t>
            </a:r>
          </a:p>
          <a:p>
            <a:r>
              <a:rPr lang="en-IN" sz="2200" dirty="0"/>
              <a:t>          WEB BROWSER: Mozilla Firefox, Google Chrome etc.</a:t>
            </a:r>
          </a:p>
          <a:p>
            <a:pPr marL="457200" indent="-457200">
              <a:buFont typeface="Wingdings" panose="05000000000000000000" pitchFamily="2" charset="2"/>
              <a:buChar char="Ø"/>
            </a:pPr>
            <a:endParaRPr lang="en-IN" sz="2200" b="1" dirty="0"/>
          </a:p>
          <a:p>
            <a:endParaRPr lang="en-IN" sz="2000" dirty="0"/>
          </a:p>
        </p:txBody>
      </p:sp>
    </p:spTree>
    <p:extLst>
      <p:ext uri="{BB962C8B-B14F-4D97-AF65-F5344CB8AC3E}">
        <p14:creationId xmlns:p14="http://schemas.microsoft.com/office/powerpoint/2010/main" val="20660510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11CCFB-C503-AC0A-068D-76FF7B41FED6}"/>
              </a:ext>
            </a:extLst>
          </p:cNvPr>
          <p:cNvSpPr txBox="1"/>
          <p:nvPr/>
        </p:nvSpPr>
        <p:spPr>
          <a:xfrm>
            <a:off x="385011" y="328681"/>
            <a:ext cx="6096000" cy="369332"/>
          </a:xfrm>
          <a:prstGeom prst="rect">
            <a:avLst/>
          </a:prstGeom>
          <a:noFill/>
        </p:spPr>
        <p:txBody>
          <a:bodyPr wrap="square">
            <a:spAutoFit/>
          </a:bodyPr>
          <a:lstStyle/>
          <a:p>
            <a:pPr marL="342900" lvl="0" indent="-342900">
              <a:buFont typeface="Wingdings" panose="05000000000000000000" pitchFamily="2" charset="2"/>
              <a:buChar char=""/>
            </a:pPr>
            <a:r>
              <a:rPr lang="en-US" sz="1800" b="1" dirty="0">
                <a:effectLst/>
                <a:latin typeface="Times New Roman" panose="02020603050405020304" pitchFamily="18" charset="0"/>
                <a:ea typeface="Times New Roman" panose="02020603050405020304" pitchFamily="18" charset="0"/>
              </a:rPr>
              <a:t>Bill Page</a:t>
            </a:r>
            <a:endParaRPr lang="en-IN" sz="14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E2DE3DDC-25D7-8B10-CC68-DBF3B6BA6A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9621" y="698013"/>
            <a:ext cx="9625263" cy="5189440"/>
          </a:xfrm>
          <a:prstGeom prst="rect">
            <a:avLst/>
          </a:prstGeom>
        </p:spPr>
      </p:pic>
    </p:spTree>
    <p:extLst>
      <p:ext uri="{BB962C8B-B14F-4D97-AF65-F5344CB8AC3E}">
        <p14:creationId xmlns:p14="http://schemas.microsoft.com/office/powerpoint/2010/main" val="30573441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D9C7B2-278D-EE55-5AB3-E26C20EA1C3C}"/>
              </a:ext>
            </a:extLst>
          </p:cNvPr>
          <p:cNvSpPr txBox="1"/>
          <p:nvPr/>
        </p:nvSpPr>
        <p:spPr>
          <a:xfrm>
            <a:off x="320842" y="200344"/>
            <a:ext cx="6096000" cy="369332"/>
          </a:xfrm>
          <a:prstGeom prst="rect">
            <a:avLst/>
          </a:prstGeom>
          <a:noFill/>
        </p:spPr>
        <p:txBody>
          <a:bodyPr wrap="square">
            <a:spAutoFit/>
          </a:bodyPr>
          <a:lstStyle/>
          <a:p>
            <a:pPr marL="342900" lvl="0" indent="-342900">
              <a:buFont typeface="Wingdings" panose="05000000000000000000" pitchFamily="2" charset="2"/>
              <a:buChar char=""/>
            </a:pPr>
            <a:r>
              <a:rPr lang="en-US" sz="1800" b="1" dirty="0">
                <a:effectLst/>
                <a:latin typeface="Times New Roman" panose="02020603050405020304" pitchFamily="18" charset="0"/>
                <a:ea typeface="Times New Roman" panose="02020603050405020304" pitchFamily="18" charset="0"/>
              </a:rPr>
              <a:t>Payment Page</a:t>
            </a:r>
            <a:endParaRPr lang="en-IN" sz="14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3F222032-9010-01F1-2CA9-E4D0BE2392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4612" y="737937"/>
            <a:ext cx="10266946" cy="5502441"/>
          </a:xfrm>
          <a:prstGeom prst="rect">
            <a:avLst/>
          </a:prstGeom>
        </p:spPr>
      </p:pic>
    </p:spTree>
    <p:extLst>
      <p:ext uri="{BB962C8B-B14F-4D97-AF65-F5344CB8AC3E}">
        <p14:creationId xmlns:p14="http://schemas.microsoft.com/office/powerpoint/2010/main" val="786407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6C4355-2587-1459-098B-21E7289B201F}"/>
              </a:ext>
            </a:extLst>
          </p:cNvPr>
          <p:cNvSpPr txBox="1"/>
          <p:nvPr/>
        </p:nvSpPr>
        <p:spPr>
          <a:xfrm>
            <a:off x="128337" y="344723"/>
            <a:ext cx="6096000" cy="369332"/>
          </a:xfrm>
          <a:prstGeom prst="rect">
            <a:avLst/>
          </a:prstGeom>
          <a:noFill/>
        </p:spPr>
        <p:txBody>
          <a:bodyPr wrap="square">
            <a:spAutoFit/>
          </a:bodyPr>
          <a:lstStyle/>
          <a:p>
            <a:pPr marL="342900" lvl="0" indent="-342900">
              <a:buFont typeface="Wingdings" panose="05000000000000000000" pitchFamily="2" charset="2"/>
              <a:buChar char=""/>
            </a:pPr>
            <a:r>
              <a:rPr lang="en-US" sz="1800" b="1" dirty="0">
                <a:effectLst/>
                <a:latin typeface="Times New Roman" panose="02020603050405020304" pitchFamily="18" charset="0"/>
                <a:ea typeface="Times New Roman" panose="02020603050405020304" pitchFamily="18" charset="0"/>
              </a:rPr>
              <a:t>Customer Dashboard Page</a:t>
            </a:r>
            <a:endParaRPr lang="en-IN" sz="14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122FAE10-96FF-56D9-C895-22707561E9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5221" y="714055"/>
            <a:ext cx="11405937" cy="5670703"/>
          </a:xfrm>
          <a:prstGeom prst="rect">
            <a:avLst/>
          </a:prstGeom>
        </p:spPr>
      </p:pic>
    </p:spTree>
    <p:extLst>
      <p:ext uri="{BB962C8B-B14F-4D97-AF65-F5344CB8AC3E}">
        <p14:creationId xmlns:p14="http://schemas.microsoft.com/office/powerpoint/2010/main" val="2897536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10AB1F-1A89-D141-B7DC-161470FAD6E8}"/>
              </a:ext>
            </a:extLst>
          </p:cNvPr>
          <p:cNvSpPr txBox="1"/>
          <p:nvPr/>
        </p:nvSpPr>
        <p:spPr>
          <a:xfrm>
            <a:off x="561474" y="165150"/>
            <a:ext cx="6096000" cy="375552"/>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Customer Profile Page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8A2AB709-8448-1874-231C-EC4505AAB6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631" y="882315"/>
            <a:ext cx="11566357" cy="5406189"/>
          </a:xfrm>
          <a:prstGeom prst="rect">
            <a:avLst/>
          </a:prstGeom>
        </p:spPr>
      </p:pic>
    </p:spTree>
    <p:extLst>
      <p:ext uri="{BB962C8B-B14F-4D97-AF65-F5344CB8AC3E}">
        <p14:creationId xmlns:p14="http://schemas.microsoft.com/office/powerpoint/2010/main" val="18418356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2AA048-A19C-47C0-351D-681668EA037D}"/>
              </a:ext>
            </a:extLst>
          </p:cNvPr>
          <p:cNvSpPr txBox="1"/>
          <p:nvPr/>
        </p:nvSpPr>
        <p:spPr>
          <a:xfrm>
            <a:off x="385011" y="232428"/>
            <a:ext cx="6096000" cy="369332"/>
          </a:xfrm>
          <a:prstGeom prst="rect">
            <a:avLst/>
          </a:prstGeom>
          <a:noFill/>
        </p:spPr>
        <p:txBody>
          <a:bodyPr wrap="square">
            <a:spAutoFit/>
          </a:bodyPr>
          <a:lstStyle/>
          <a:p>
            <a:pPr marL="342900" lvl="0" indent="-342900">
              <a:buFont typeface="Wingdings" panose="05000000000000000000" pitchFamily="2" charset="2"/>
              <a:buChar char=""/>
            </a:pPr>
            <a:r>
              <a:rPr lang="en-US" sz="1800" b="1" dirty="0">
                <a:effectLst/>
                <a:latin typeface="Times New Roman" panose="02020603050405020304" pitchFamily="18" charset="0"/>
                <a:ea typeface="Times New Roman" panose="02020603050405020304" pitchFamily="18" charset="0"/>
              </a:rPr>
              <a:t>Farmer Register Page</a:t>
            </a:r>
            <a:endParaRPr lang="en-IN" sz="14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D133622A-A9EF-C029-9A3F-52F81E7DF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1075" y="1386839"/>
            <a:ext cx="9593178" cy="4516655"/>
          </a:xfrm>
          <a:prstGeom prst="rect">
            <a:avLst/>
          </a:prstGeom>
        </p:spPr>
      </p:pic>
    </p:spTree>
    <p:extLst>
      <p:ext uri="{BB962C8B-B14F-4D97-AF65-F5344CB8AC3E}">
        <p14:creationId xmlns:p14="http://schemas.microsoft.com/office/powerpoint/2010/main" val="34284146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15DCAC-1417-ABCC-E597-60FE9A9D9EBB}"/>
              </a:ext>
            </a:extLst>
          </p:cNvPr>
          <p:cNvSpPr txBox="1"/>
          <p:nvPr/>
        </p:nvSpPr>
        <p:spPr>
          <a:xfrm>
            <a:off x="417095" y="232429"/>
            <a:ext cx="6096000" cy="369332"/>
          </a:xfrm>
          <a:prstGeom prst="rect">
            <a:avLst/>
          </a:prstGeom>
          <a:noFill/>
        </p:spPr>
        <p:txBody>
          <a:bodyPr wrap="square">
            <a:spAutoFit/>
          </a:bodyPr>
          <a:lstStyle/>
          <a:p>
            <a:pPr marL="342900" lvl="0" indent="-342900">
              <a:buFont typeface="Wingdings" panose="05000000000000000000" pitchFamily="2" charset="2"/>
              <a:buChar char=""/>
            </a:pPr>
            <a:r>
              <a:rPr lang="en-US" sz="1800" b="1" dirty="0">
                <a:effectLst/>
                <a:latin typeface="Times New Roman" panose="02020603050405020304" pitchFamily="18" charset="0"/>
                <a:ea typeface="Times New Roman" panose="02020603050405020304" pitchFamily="18" charset="0"/>
              </a:rPr>
              <a:t>Sell Grains Page</a:t>
            </a:r>
            <a:endParaRPr lang="en-IN" sz="14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693268F3-7B20-2F61-4EAB-BF554D97E2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1495" y="802105"/>
            <a:ext cx="9833810" cy="5117432"/>
          </a:xfrm>
          <a:prstGeom prst="rect">
            <a:avLst/>
          </a:prstGeom>
        </p:spPr>
      </p:pic>
    </p:spTree>
    <p:extLst>
      <p:ext uri="{BB962C8B-B14F-4D97-AF65-F5344CB8AC3E}">
        <p14:creationId xmlns:p14="http://schemas.microsoft.com/office/powerpoint/2010/main" val="6787474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BCF24B-9B6E-BF97-5590-15BFB2653EC9}"/>
              </a:ext>
            </a:extLst>
          </p:cNvPr>
          <p:cNvSpPr txBox="1"/>
          <p:nvPr/>
        </p:nvSpPr>
        <p:spPr>
          <a:xfrm>
            <a:off x="224590" y="334560"/>
            <a:ext cx="6096000" cy="369332"/>
          </a:xfrm>
          <a:prstGeom prst="rect">
            <a:avLst/>
          </a:prstGeom>
          <a:noFill/>
        </p:spPr>
        <p:txBody>
          <a:bodyPr wrap="square">
            <a:spAutoFit/>
          </a:bodyPr>
          <a:lstStyle/>
          <a:p>
            <a:pPr marL="342900" lvl="0" indent="-342900">
              <a:buFont typeface="Wingdings" panose="05000000000000000000" pitchFamily="2" charset="2"/>
              <a:buChar char=""/>
            </a:pPr>
            <a:r>
              <a:rPr lang="en-US" sz="1800" b="1" dirty="0">
                <a:effectLst/>
                <a:latin typeface="Times New Roman" panose="02020603050405020304" pitchFamily="18" charset="0"/>
                <a:ea typeface="Times New Roman" panose="02020603050405020304" pitchFamily="18" charset="0"/>
              </a:rPr>
              <a:t>Farmer Dashboard Page</a:t>
            </a:r>
            <a:endParaRPr lang="en-IN" sz="14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8ED06B30-7847-F4AF-5228-1CCEFE8E51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358" y="1251283"/>
            <a:ext cx="10106526" cy="4700337"/>
          </a:xfrm>
          <a:prstGeom prst="rect">
            <a:avLst/>
          </a:prstGeom>
        </p:spPr>
      </p:pic>
    </p:spTree>
    <p:extLst>
      <p:ext uri="{BB962C8B-B14F-4D97-AF65-F5344CB8AC3E}">
        <p14:creationId xmlns:p14="http://schemas.microsoft.com/office/powerpoint/2010/main" val="36408035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9963D3-195B-55CF-9BB6-810A8DD7B650}"/>
              </a:ext>
            </a:extLst>
          </p:cNvPr>
          <p:cNvSpPr txBox="1"/>
          <p:nvPr/>
        </p:nvSpPr>
        <p:spPr>
          <a:xfrm>
            <a:off x="320842" y="264513"/>
            <a:ext cx="6096000" cy="369332"/>
          </a:xfrm>
          <a:prstGeom prst="rect">
            <a:avLst/>
          </a:prstGeom>
          <a:noFill/>
        </p:spPr>
        <p:txBody>
          <a:bodyPr wrap="square">
            <a:spAutoFit/>
          </a:bodyPr>
          <a:lstStyle/>
          <a:p>
            <a:pPr marL="342900" lvl="0" indent="-342900">
              <a:buFont typeface="Wingdings" panose="05000000000000000000" pitchFamily="2" charset="2"/>
              <a:buChar char=""/>
            </a:pPr>
            <a:r>
              <a:rPr lang="en-US" sz="1800" b="1" dirty="0">
                <a:effectLst/>
                <a:latin typeface="Times New Roman" panose="02020603050405020304" pitchFamily="18" charset="0"/>
                <a:ea typeface="Times New Roman" panose="02020603050405020304" pitchFamily="18" charset="0"/>
              </a:rPr>
              <a:t>Output Screens</a:t>
            </a:r>
            <a:endParaRPr lang="en-IN" sz="14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AE737DA5-A170-27CF-BFF7-FA5B77B6CDC2}"/>
              </a:ext>
            </a:extLst>
          </p:cNvPr>
          <p:cNvSpPr txBox="1"/>
          <p:nvPr/>
        </p:nvSpPr>
        <p:spPr>
          <a:xfrm>
            <a:off x="3850106" y="449179"/>
            <a:ext cx="6096000" cy="369332"/>
          </a:xfrm>
          <a:prstGeom prst="rect">
            <a:avLst/>
          </a:prstGeom>
          <a:noFill/>
        </p:spPr>
        <p:txBody>
          <a:bodyPr wrap="square">
            <a:spAutoFit/>
          </a:bodyPr>
          <a:lstStyle/>
          <a:p>
            <a:pPr marL="342900" lvl="0" indent="-342900">
              <a:buFont typeface="Wingdings" panose="05000000000000000000" pitchFamily="2" charset="2"/>
              <a:buChar char=""/>
            </a:pPr>
            <a:r>
              <a:rPr lang="en-US" sz="1800" b="1" dirty="0">
                <a:effectLst/>
                <a:latin typeface="Times New Roman" panose="02020603050405020304" pitchFamily="18" charset="0"/>
                <a:ea typeface="Times New Roman" panose="02020603050405020304" pitchFamily="18" charset="0"/>
              </a:rPr>
              <a:t>Customer My Orders Page</a:t>
            </a:r>
            <a:endParaRPr lang="en-IN" sz="1400"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7472DE2B-709E-00AF-8523-9885A833F6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6062" y="1363579"/>
            <a:ext cx="10507579" cy="5494421"/>
          </a:xfrm>
          <a:prstGeom prst="rect">
            <a:avLst/>
          </a:prstGeom>
        </p:spPr>
      </p:pic>
    </p:spTree>
    <p:extLst>
      <p:ext uri="{BB962C8B-B14F-4D97-AF65-F5344CB8AC3E}">
        <p14:creationId xmlns:p14="http://schemas.microsoft.com/office/powerpoint/2010/main" val="16420446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7CCAD6-4872-8CDA-6FD6-698E9F158936}"/>
              </a:ext>
            </a:extLst>
          </p:cNvPr>
          <p:cNvSpPr txBox="1"/>
          <p:nvPr/>
        </p:nvSpPr>
        <p:spPr>
          <a:xfrm>
            <a:off x="1187116" y="457018"/>
            <a:ext cx="6096000" cy="369332"/>
          </a:xfrm>
          <a:prstGeom prst="rect">
            <a:avLst/>
          </a:prstGeom>
          <a:noFill/>
        </p:spPr>
        <p:txBody>
          <a:bodyPr wrap="square">
            <a:spAutoFit/>
          </a:bodyPr>
          <a:lstStyle/>
          <a:p>
            <a:pPr marL="342900" lvl="0" indent="-342900">
              <a:buFont typeface="Wingdings" panose="05000000000000000000" pitchFamily="2" charset="2"/>
              <a:buChar char=""/>
            </a:pPr>
            <a:r>
              <a:rPr lang="en-US" sz="1800" b="1" dirty="0">
                <a:effectLst/>
                <a:latin typeface="Times New Roman" panose="02020603050405020304" pitchFamily="18" charset="0"/>
                <a:ea typeface="Times New Roman" panose="02020603050405020304" pitchFamily="18" charset="0"/>
              </a:rPr>
              <a:t> Payment Receipt</a:t>
            </a:r>
            <a:endParaRPr lang="en-IN" sz="14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9188943B-F353-6D99-ECAF-DB739A4F34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779" y="826350"/>
            <a:ext cx="10026315" cy="5766955"/>
          </a:xfrm>
          <a:prstGeom prst="rect">
            <a:avLst/>
          </a:prstGeom>
        </p:spPr>
      </p:pic>
    </p:spTree>
    <p:extLst>
      <p:ext uri="{BB962C8B-B14F-4D97-AF65-F5344CB8AC3E}">
        <p14:creationId xmlns:p14="http://schemas.microsoft.com/office/powerpoint/2010/main" val="33891139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271F8DE-DF8F-8AC0-3E79-6FEAC109E301}"/>
              </a:ext>
            </a:extLst>
          </p:cNvPr>
          <p:cNvSpPr txBox="1"/>
          <p:nvPr/>
        </p:nvSpPr>
        <p:spPr>
          <a:xfrm>
            <a:off x="0" y="0"/>
            <a:ext cx="6096000" cy="369332"/>
          </a:xfrm>
          <a:prstGeom prst="rect">
            <a:avLst/>
          </a:prstGeom>
          <a:noFill/>
        </p:spPr>
        <p:txBody>
          <a:bodyPr wrap="square">
            <a:spAutoFit/>
          </a:bodyPr>
          <a:lstStyle/>
          <a:p>
            <a:pPr marL="342900" lvl="0" indent="-342900">
              <a:buFont typeface="Wingdings" panose="05000000000000000000" pitchFamily="2" charset="2"/>
              <a:buChar char=""/>
            </a:pPr>
            <a:r>
              <a:rPr lang="en-US" sz="1800" b="1" dirty="0">
                <a:effectLst/>
                <a:latin typeface="Times New Roman" panose="02020603050405020304" pitchFamily="18" charset="0"/>
                <a:ea typeface="Times New Roman" panose="02020603050405020304" pitchFamily="18" charset="0"/>
              </a:rPr>
              <a:t>Total Orders Page</a:t>
            </a:r>
            <a:endParaRPr lang="en-IN" sz="14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68401FE3-A560-60B0-5286-4D17027CDC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609965"/>
            <a:ext cx="11325725" cy="5774793"/>
          </a:xfrm>
          <a:prstGeom prst="rect">
            <a:avLst/>
          </a:prstGeom>
        </p:spPr>
      </p:pic>
    </p:spTree>
    <p:extLst>
      <p:ext uri="{BB962C8B-B14F-4D97-AF65-F5344CB8AC3E}">
        <p14:creationId xmlns:p14="http://schemas.microsoft.com/office/powerpoint/2010/main" val="1975085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E8F8E6-1CDF-29D0-C8AB-95B1C741C614}"/>
              </a:ext>
            </a:extLst>
          </p:cNvPr>
          <p:cNvSpPr txBox="1"/>
          <p:nvPr/>
        </p:nvSpPr>
        <p:spPr>
          <a:xfrm>
            <a:off x="1482571" y="497150"/>
            <a:ext cx="7359588" cy="8279190"/>
          </a:xfrm>
          <a:prstGeom prst="rect">
            <a:avLst/>
          </a:prstGeom>
          <a:noFill/>
        </p:spPr>
        <p:txBody>
          <a:bodyPr wrap="square" rtlCol="0">
            <a:spAutoFit/>
          </a:bodyPr>
          <a:lstStyle/>
          <a:p>
            <a:pPr algn="ctr"/>
            <a:r>
              <a:rPr lang="en-US" sz="3200" b="1" dirty="0"/>
              <a:t>OBJECTIVES</a:t>
            </a:r>
          </a:p>
          <a:p>
            <a:pPr algn="ctr"/>
            <a:endParaRPr lang="en-US" sz="3200" b="1" dirty="0"/>
          </a:p>
          <a:p>
            <a:pPr algn="ctr"/>
            <a:endParaRPr lang="en-US" sz="3200" b="1" dirty="0"/>
          </a:p>
          <a:p>
            <a:pPr algn="ctr"/>
            <a:endParaRPr lang="en-US" sz="3200" b="1" dirty="0"/>
          </a:p>
          <a:p>
            <a:pPr algn="ctr"/>
            <a:endParaRPr lang="en-US" sz="3200" b="1" dirty="0"/>
          </a:p>
          <a:p>
            <a:pPr algn="ctr"/>
            <a:endParaRPr lang="en-US" sz="3200" b="1" dirty="0"/>
          </a:p>
          <a:p>
            <a:pPr marL="342900" indent="-342900">
              <a:buFont typeface="Wingdings" panose="05000000000000000000" pitchFamily="2" charset="2"/>
              <a:buChar char="Ø"/>
            </a:pPr>
            <a:r>
              <a:rPr lang="en-US" sz="2200" dirty="0"/>
              <a:t>The main </a:t>
            </a:r>
            <a:r>
              <a:rPr lang="en-US" sz="2200" b="1" dirty="0"/>
              <a:t>objective</a:t>
            </a:r>
            <a:r>
              <a:rPr lang="en-US" sz="2200" dirty="0"/>
              <a:t> of this project is to </a:t>
            </a:r>
            <a:r>
              <a:rPr lang="en-US" sz="2200" b="1" dirty="0"/>
              <a:t>make a platform for farmers</a:t>
            </a:r>
            <a:r>
              <a:rPr lang="en-US" sz="2200" dirty="0"/>
              <a:t> to sell their grains in digital market.</a:t>
            </a:r>
          </a:p>
          <a:p>
            <a:pPr marL="342900" indent="-342900">
              <a:buFont typeface="Wingdings" panose="05000000000000000000" pitchFamily="2" charset="2"/>
              <a:buChar char="Ø"/>
            </a:pPr>
            <a:endParaRPr lang="en-US" sz="2200" dirty="0"/>
          </a:p>
          <a:p>
            <a:pPr marL="342900" indent="-342900">
              <a:buFont typeface="Wingdings" panose="05000000000000000000" pitchFamily="2" charset="2"/>
              <a:buChar char="Ø"/>
            </a:pPr>
            <a:r>
              <a:rPr lang="en-US" sz="2200" dirty="0"/>
              <a:t>To make a website for </a:t>
            </a:r>
            <a:r>
              <a:rPr lang="en-US" sz="2200" b="1" dirty="0"/>
              <a:t>customers</a:t>
            </a:r>
            <a:r>
              <a:rPr lang="en-US" sz="2200" dirty="0"/>
              <a:t> for </a:t>
            </a:r>
            <a:r>
              <a:rPr lang="en-US" sz="2200" b="1" dirty="0"/>
              <a:t>order</a:t>
            </a:r>
            <a:r>
              <a:rPr lang="en-US" sz="2200" dirty="0"/>
              <a:t> grains </a:t>
            </a:r>
            <a:r>
              <a:rPr lang="en-US" sz="2200" b="1" dirty="0"/>
              <a:t>directly from farmers</a:t>
            </a:r>
            <a:r>
              <a:rPr lang="en-US" sz="2200" dirty="0"/>
              <a:t>.</a:t>
            </a:r>
          </a:p>
          <a:p>
            <a:pPr marL="342900" indent="-342900">
              <a:buFont typeface="Wingdings" panose="05000000000000000000" pitchFamily="2" charset="2"/>
              <a:buChar char="Ø"/>
            </a:pPr>
            <a:endParaRPr lang="en-US" sz="2200" dirty="0"/>
          </a:p>
          <a:p>
            <a:pPr marL="342900" indent="-342900">
              <a:buFont typeface="Wingdings" panose="05000000000000000000" pitchFamily="2" charset="2"/>
              <a:buChar char="Ø"/>
            </a:pPr>
            <a:r>
              <a:rPr lang="en-US" sz="2200" dirty="0"/>
              <a:t>The Purpose of the project is to build an website to </a:t>
            </a:r>
            <a:r>
              <a:rPr lang="en-US" sz="2200" b="1" dirty="0"/>
              <a:t>reduce</a:t>
            </a:r>
            <a:r>
              <a:rPr lang="en-US" sz="2200" dirty="0"/>
              <a:t> the </a:t>
            </a:r>
            <a:r>
              <a:rPr lang="en-US" sz="2200" b="1" dirty="0"/>
              <a:t>manual and offline work</a:t>
            </a:r>
            <a:r>
              <a:rPr lang="en-US" sz="2200" dirty="0"/>
              <a:t>.</a:t>
            </a:r>
          </a:p>
          <a:p>
            <a:pPr marL="342900" indent="-342900">
              <a:buFont typeface="Wingdings" panose="05000000000000000000" pitchFamily="2" charset="2"/>
              <a:buChar char="Ø"/>
            </a:pPr>
            <a:endParaRPr lang="en-US" sz="2200" dirty="0"/>
          </a:p>
          <a:p>
            <a:endParaRPr lang="en-US" sz="2200" dirty="0"/>
          </a:p>
          <a:p>
            <a:pPr marL="342900" indent="-342900">
              <a:buFont typeface="Wingdings" panose="05000000000000000000" pitchFamily="2" charset="2"/>
              <a:buChar char="Ø"/>
            </a:pPr>
            <a:endParaRPr lang="en-US" sz="2200" dirty="0"/>
          </a:p>
          <a:p>
            <a:pPr marL="342900" indent="-342900">
              <a:buFont typeface="Wingdings" panose="05000000000000000000" pitchFamily="2" charset="2"/>
              <a:buChar char="Ø"/>
            </a:pPr>
            <a:endParaRPr lang="en-US" sz="2200" dirty="0"/>
          </a:p>
          <a:p>
            <a:pPr marL="342900" indent="-342900">
              <a:buFont typeface="Wingdings" panose="05000000000000000000" pitchFamily="2" charset="2"/>
              <a:buChar char="Ø"/>
            </a:pPr>
            <a:endParaRPr lang="en-US" sz="2200" dirty="0"/>
          </a:p>
          <a:p>
            <a:pPr algn="ctr"/>
            <a:endParaRPr lang="en-US" sz="3200" b="1" dirty="0"/>
          </a:p>
          <a:p>
            <a:pPr marL="457200" indent="-457200">
              <a:buFont typeface="Wingdings" panose="05000000000000000000" pitchFamily="2" charset="2"/>
              <a:buChar char="Ø"/>
            </a:pPr>
            <a:endParaRPr lang="en-IN" sz="2200" b="1" dirty="0"/>
          </a:p>
        </p:txBody>
      </p:sp>
      <p:pic>
        <p:nvPicPr>
          <p:cNvPr id="6" name="Picture 5">
            <a:extLst>
              <a:ext uri="{FF2B5EF4-FFF2-40B4-BE49-F238E27FC236}">
                <a16:creationId xmlns:a16="http://schemas.microsoft.com/office/drawing/2014/main" id="{0746D756-AD92-E37B-D9D5-D880BF2853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5963" y="1265777"/>
            <a:ext cx="3471168" cy="2018960"/>
          </a:xfrm>
          <a:prstGeom prst="rect">
            <a:avLst/>
          </a:prstGeom>
        </p:spPr>
      </p:pic>
    </p:spTree>
    <p:extLst>
      <p:ext uri="{BB962C8B-B14F-4D97-AF65-F5344CB8AC3E}">
        <p14:creationId xmlns:p14="http://schemas.microsoft.com/office/powerpoint/2010/main" val="22649744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A05EE3-A6A5-34C6-6BFE-618A75FC0BC5}"/>
              </a:ext>
            </a:extLst>
          </p:cNvPr>
          <p:cNvSpPr txBox="1"/>
          <p:nvPr/>
        </p:nvSpPr>
        <p:spPr>
          <a:xfrm>
            <a:off x="433137" y="197234"/>
            <a:ext cx="6096000" cy="375552"/>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Manage Grains Page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2F362CF-1FE3-1921-D1D8-E28C35DB6E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810" y="818147"/>
            <a:ext cx="11133221" cy="5727032"/>
          </a:xfrm>
          <a:prstGeom prst="rect">
            <a:avLst/>
          </a:prstGeom>
        </p:spPr>
      </p:pic>
    </p:spTree>
    <p:extLst>
      <p:ext uri="{BB962C8B-B14F-4D97-AF65-F5344CB8AC3E}">
        <p14:creationId xmlns:p14="http://schemas.microsoft.com/office/powerpoint/2010/main" val="19904019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F7FF60-15EA-B017-41CA-053DB3C438D0}"/>
              </a:ext>
            </a:extLst>
          </p:cNvPr>
          <p:cNvSpPr txBox="1"/>
          <p:nvPr/>
        </p:nvSpPr>
        <p:spPr>
          <a:xfrm>
            <a:off x="641684" y="373698"/>
            <a:ext cx="6096000" cy="375552"/>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Customer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Datails</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Page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8E0EA95D-EEE4-FBC3-0128-81A7F6C3CD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147" y="962526"/>
            <a:ext cx="10106527" cy="5149516"/>
          </a:xfrm>
          <a:prstGeom prst="rect">
            <a:avLst/>
          </a:prstGeom>
        </p:spPr>
      </p:pic>
    </p:spTree>
    <p:extLst>
      <p:ext uri="{BB962C8B-B14F-4D97-AF65-F5344CB8AC3E}">
        <p14:creationId xmlns:p14="http://schemas.microsoft.com/office/powerpoint/2010/main" val="16936839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0C3653-1624-6467-035F-FCB4A7D9035C}"/>
              </a:ext>
            </a:extLst>
          </p:cNvPr>
          <p:cNvSpPr txBox="1"/>
          <p:nvPr/>
        </p:nvSpPr>
        <p:spPr>
          <a:xfrm>
            <a:off x="609600" y="328681"/>
            <a:ext cx="6096000" cy="584775"/>
          </a:xfrm>
          <a:prstGeom prst="rect">
            <a:avLst/>
          </a:prstGeom>
          <a:noFill/>
        </p:spPr>
        <p:txBody>
          <a:bodyPr wrap="square">
            <a:spAutoFit/>
          </a:bodyPr>
          <a:lstStyle/>
          <a:p>
            <a:r>
              <a:rPr lang="en-IN" sz="3200" b="1" dirty="0">
                <a:effectLst/>
                <a:latin typeface="Calibri" panose="020F0502020204030204" pitchFamily="34" charset="0"/>
                <a:ea typeface="Calibri" panose="020F0502020204030204" pitchFamily="34" charset="0"/>
                <a:cs typeface="Times New Roman" panose="02020603050405020304" pitchFamily="18" charset="0"/>
              </a:rPr>
              <a:t>LIMITATIONS OF SYSTEM</a:t>
            </a:r>
            <a:endParaRPr lang="en-IN" sz="3200" dirty="0"/>
          </a:p>
        </p:txBody>
      </p:sp>
      <p:sp>
        <p:nvSpPr>
          <p:cNvPr id="5" name="TextBox 4">
            <a:extLst>
              <a:ext uri="{FF2B5EF4-FFF2-40B4-BE49-F238E27FC236}">
                <a16:creationId xmlns:a16="http://schemas.microsoft.com/office/drawing/2014/main" id="{34C0DC68-8E69-5772-4D6F-C44DE16A39A9}"/>
              </a:ext>
            </a:extLst>
          </p:cNvPr>
          <p:cNvSpPr txBox="1"/>
          <p:nvPr/>
        </p:nvSpPr>
        <p:spPr>
          <a:xfrm>
            <a:off x="-786064" y="1635817"/>
            <a:ext cx="11534275" cy="3078535"/>
          </a:xfrm>
          <a:prstGeom prst="rect">
            <a:avLst/>
          </a:prstGeom>
          <a:noFill/>
        </p:spPr>
        <p:txBody>
          <a:bodyPr wrap="square">
            <a:spAutoFit/>
          </a:bodyPr>
          <a:lstStyle/>
          <a:p>
            <a:pPr marL="2514600" lvl="5" indent="-228600">
              <a:lnSpc>
                <a:spcPct val="150000"/>
              </a:lnSpc>
              <a:buFont typeface="Symbol" panose="05050102010706020507" pitchFamily="18" charset="2"/>
              <a:buChar char=""/>
            </a:pPr>
            <a:r>
              <a:rPr lang="en-IN" sz="2200" dirty="0">
                <a:solidFill>
                  <a:srgbClr val="000000"/>
                </a:solidFill>
                <a:effectLst/>
                <a:latin typeface="Times New Roman" panose="02020603050405020304" pitchFamily="18" charset="0"/>
                <a:ea typeface="Times New Roman" panose="02020603050405020304" pitchFamily="18" charset="0"/>
              </a:rPr>
              <a:t>If you choose to fulfil deliveries in-house, you have to deal with the hassle of looking for new staff and vehicles while creating a process for a successful service.</a:t>
            </a:r>
            <a:endParaRPr lang="en-IN" sz="2200" dirty="0">
              <a:effectLst/>
              <a:latin typeface="Times New Roman" panose="02020603050405020304" pitchFamily="18" charset="0"/>
              <a:ea typeface="Times New Roman" panose="02020603050405020304" pitchFamily="18" charset="0"/>
            </a:endParaRPr>
          </a:p>
          <a:p>
            <a:pPr marL="976630" indent="-229235">
              <a:lnSpc>
                <a:spcPct val="150000"/>
              </a:lnSpc>
            </a:pPr>
            <a:r>
              <a:rPr lang="en-US" sz="2200" b="1" dirty="0">
                <a:effectLst/>
                <a:latin typeface="Times New Roman" panose="02020603050405020304" pitchFamily="18" charset="0"/>
                <a:ea typeface="Times New Roman" panose="02020603050405020304" pitchFamily="18" charset="0"/>
              </a:rPr>
              <a:t> </a:t>
            </a:r>
            <a:endParaRPr lang="en-IN" sz="2200" dirty="0">
              <a:effectLst/>
              <a:latin typeface="Times New Roman" panose="02020603050405020304" pitchFamily="18" charset="0"/>
              <a:ea typeface="Times New Roman" panose="02020603050405020304" pitchFamily="18" charset="0"/>
            </a:endParaRPr>
          </a:p>
          <a:p>
            <a:pPr marL="2514600" lvl="5" indent="-228600">
              <a:lnSpc>
                <a:spcPct val="150000"/>
              </a:lnSpc>
              <a:spcBef>
                <a:spcPts val="35"/>
              </a:spcBef>
              <a:spcAft>
                <a:spcPts val="0"/>
              </a:spcAft>
              <a:buFont typeface="Symbol" panose="05050102010706020507" pitchFamily="18" charset="2"/>
              <a:buChar char=""/>
            </a:pPr>
            <a:r>
              <a:rPr lang="en-US" sz="2200" dirty="0">
                <a:effectLst/>
                <a:latin typeface="Times New Roman" panose="02020603050405020304" pitchFamily="18" charset="0"/>
                <a:ea typeface="Times New Roman" panose="02020603050405020304" pitchFamily="18" charset="0"/>
              </a:rPr>
              <a:t>The standard limitation of the web base application is that the data won’t be retrieved or submitted if failed network connectivity.</a:t>
            </a:r>
            <a:endParaRPr lang="en-IN" sz="2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4817776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74A83E-229D-7E03-69C0-82FE7DB62DC7}"/>
              </a:ext>
            </a:extLst>
          </p:cNvPr>
          <p:cNvSpPr txBox="1"/>
          <p:nvPr/>
        </p:nvSpPr>
        <p:spPr>
          <a:xfrm>
            <a:off x="818147" y="585355"/>
            <a:ext cx="6096000" cy="584775"/>
          </a:xfrm>
          <a:prstGeom prst="rect">
            <a:avLst/>
          </a:prstGeom>
          <a:noFill/>
        </p:spPr>
        <p:txBody>
          <a:bodyPr wrap="square">
            <a:spAutoFit/>
          </a:bodyPr>
          <a:lstStyle/>
          <a:p>
            <a:r>
              <a:rPr lang="en-IN" sz="3200" b="1" dirty="0">
                <a:effectLst/>
                <a:latin typeface="Calibri" panose="020F0502020204030204" pitchFamily="34" charset="0"/>
                <a:ea typeface="Calibri" panose="020F0502020204030204" pitchFamily="34" charset="0"/>
                <a:cs typeface="Times New Roman" panose="02020603050405020304" pitchFamily="18" charset="0"/>
              </a:rPr>
              <a:t>PROPOSED ENHANCEMENTS</a:t>
            </a:r>
            <a:endParaRPr lang="en-IN" sz="3200" dirty="0"/>
          </a:p>
        </p:txBody>
      </p:sp>
      <p:sp>
        <p:nvSpPr>
          <p:cNvPr id="5" name="TextBox 4">
            <a:extLst>
              <a:ext uri="{FF2B5EF4-FFF2-40B4-BE49-F238E27FC236}">
                <a16:creationId xmlns:a16="http://schemas.microsoft.com/office/drawing/2014/main" id="{E268A44C-D416-36FE-EA19-71417DF3B4C5}"/>
              </a:ext>
            </a:extLst>
          </p:cNvPr>
          <p:cNvSpPr txBox="1"/>
          <p:nvPr/>
        </p:nvSpPr>
        <p:spPr>
          <a:xfrm>
            <a:off x="1026695" y="1440553"/>
            <a:ext cx="10250905" cy="4832092"/>
          </a:xfrm>
          <a:prstGeom prst="rect">
            <a:avLst/>
          </a:prstGeom>
          <a:noFill/>
        </p:spPr>
        <p:txBody>
          <a:bodyPr wrap="square">
            <a:spAutoFit/>
          </a:bodyPr>
          <a:lstStyle/>
          <a:p>
            <a:pPr marL="342900" lvl="0" indent="-342900">
              <a:lnSpc>
                <a:spcPct val="150000"/>
              </a:lnSpc>
              <a:buFont typeface="Arial" panose="020B0604020202020204" pitchFamily="34" charset="0"/>
              <a:buChar char="•"/>
            </a:pPr>
            <a:r>
              <a:rPr lang="en-US" sz="2200" dirty="0">
                <a:solidFill>
                  <a:srgbClr val="444444"/>
                </a:solidFill>
                <a:effectLst/>
                <a:latin typeface="Times New Roman" panose="02020603050405020304" pitchFamily="18" charset="0"/>
                <a:ea typeface="Times New Roman" panose="02020603050405020304" pitchFamily="18" charset="0"/>
              </a:rPr>
              <a:t>This system is a bunch of benefits from various points of view. This online application enables the end-users to register to the system online, select the grain items of their choice from the menu list, and order grain online. Also, the payment can be made through online mode.</a:t>
            </a:r>
            <a:endParaRPr lang="en-IN" sz="2200" dirty="0">
              <a:effectLst/>
              <a:latin typeface="Times New Roman" panose="02020603050405020304" pitchFamily="18" charset="0"/>
              <a:ea typeface="Times New Roman" panose="02020603050405020304" pitchFamily="18" charset="0"/>
            </a:endParaRPr>
          </a:p>
          <a:p>
            <a:pPr marL="228600" indent="-229235">
              <a:lnSpc>
                <a:spcPct val="150000"/>
              </a:lnSpc>
            </a:pPr>
            <a:r>
              <a:rPr lang="en-US" sz="2200" b="1" dirty="0">
                <a:effectLst/>
                <a:latin typeface="Times New Roman" panose="02020603050405020304" pitchFamily="18" charset="0"/>
                <a:ea typeface="Times New Roman" panose="02020603050405020304" pitchFamily="18" charset="0"/>
              </a:rPr>
              <a:t> </a:t>
            </a:r>
            <a:endParaRPr lang="en-IN" sz="2200" dirty="0">
              <a:effectLst/>
              <a:latin typeface="Times New Roman" panose="02020603050405020304" pitchFamily="18" charset="0"/>
              <a:ea typeface="Times New Roman" panose="02020603050405020304" pitchFamily="18" charset="0"/>
            </a:endParaRPr>
          </a:p>
          <a:p>
            <a:pPr marL="342900" lvl="0" indent="-342900">
              <a:lnSpc>
                <a:spcPct val="150000"/>
              </a:lnSpc>
              <a:buFont typeface="Arial" panose="020B0604020202020204" pitchFamily="34" charset="0"/>
              <a:buChar char="•"/>
            </a:pPr>
            <a:r>
              <a:rPr lang="en-US" sz="2200" dirty="0">
                <a:solidFill>
                  <a:srgbClr val="444444"/>
                </a:solidFill>
                <a:effectLst/>
                <a:latin typeface="Times New Roman" panose="02020603050405020304" pitchFamily="18" charset="0"/>
                <a:ea typeface="Times New Roman" panose="02020603050405020304" pitchFamily="18" charset="0"/>
              </a:rPr>
              <a:t>For farmers, their grains has access to the World-Wide market, which also increases the number of customers and enhances customer relationships</a:t>
            </a:r>
            <a:r>
              <a:rPr lang="en-US" sz="2200" dirty="0">
                <a:solidFill>
                  <a:srgbClr val="444444"/>
                </a:solidFill>
                <a:effectLst/>
                <a:latin typeface="Poppins" panose="00000500000000000000" pitchFamily="2" charset="0"/>
                <a:ea typeface="Times New Roman" panose="02020603050405020304" pitchFamily="18" charset="0"/>
              </a:rPr>
              <a:t>.</a:t>
            </a:r>
            <a:endParaRPr lang="en-IN" sz="2200" dirty="0">
              <a:effectLst/>
              <a:latin typeface="Times New Roman" panose="02020603050405020304" pitchFamily="18" charset="0"/>
              <a:ea typeface="Times New Roman" panose="02020603050405020304" pitchFamily="18" charset="0"/>
            </a:endParaRPr>
          </a:p>
          <a:p>
            <a:pPr marL="643255" indent="-229235">
              <a:lnSpc>
                <a:spcPct val="150000"/>
              </a:lnSpc>
            </a:pPr>
            <a:r>
              <a:rPr lang="en-US" sz="2200" b="1" dirty="0">
                <a:effectLst/>
                <a:latin typeface="Times New Roman" panose="02020603050405020304" pitchFamily="18" charset="0"/>
                <a:ea typeface="Times New Roman" panose="02020603050405020304" pitchFamily="18" charset="0"/>
              </a:rPr>
              <a:t> </a:t>
            </a:r>
            <a:endParaRPr lang="en-IN" sz="220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IN" sz="2200" dirty="0">
                <a:solidFill>
                  <a:srgbClr val="444444"/>
                </a:solidFill>
                <a:effectLst/>
                <a:latin typeface="Calibri" panose="020F0502020204030204" pitchFamily="34" charset="0"/>
                <a:ea typeface="Calibri" panose="020F0502020204030204" pitchFamily="34" charset="0"/>
                <a:cs typeface="Times New Roman" panose="02020603050405020304" pitchFamily="18" charset="0"/>
              </a:rPr>
              <a:t>  Number of Grains varieties available, with a high competition of prices, and also it is easy to navigate for searching regarding any particular grain item</a:t>
            </a:r>
            <a:endParaRPr lang="en-IN" sz="2200" dirty="0"/>
          </a:p>
        </p:txBody>
      </p:sp>
    </p:spTree>
    <p:extLst>
      <p:ext uri="{BB962C8B-B14F-4D97-AF65-F5344CB8AC3E}">
        <p14:creationId xmlns:p14="http://schemas.microsoft.com/office/powerpoint/2010/main" val="12370157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5BAE19A-7E91-3BF0-0250-F60C2DBA133C}"/>
              </a:ext>
            </a:extLst>
          </p:cNvPr>
          <p:cNvSpPr txBox="1"/>
          <p:nvPr/>
        </p:nvSpPr>
        <p:spPr>
          <a:xfrm>
            <a:off x="240632" y="264513"/>
            <a:ext cx="6096000" cy="584775"/>
          </a:xfrm>
          <a:prstGeom prst="rect">
            <a:avLst/>
          </a:prstGeom>
          <a:noFill/>
        </p:spPr>
        <p:txBody>
          <a:bodyPr wrap="square">
            <a:spAutoFit/>
          </a:bodyPr>
          <a:lstStyle/>
          <a:p>
            <a:r>
              <a:rPr lang="en-IN" sz="3200" b="1" dirty="0">
                <a:effectLst/>
                <a:latin typeface="Calibri" panose="020F0502020204030204" pitchFamily="34" charset="0"/>
                <a:ea typeface="Calibri" panose="020F0502020204030204" pitchFamily="34" charset="0"/>
                <a:cs typeface="Times New Roman" panose="02020603050405020304" pitchFamily="18" charset="0"/>
              </a:rPr>
              <a:t>CONCLUSION</a:t>
            </a:r>
            <a:endParaRPr lang="en-IN" sz="3200" dirty="0"/>
          </a:p>
        </p:txBody>
      </p:sp>
      <p:sp>
        <p:nvSpPr>
          <p:cNvPr id="5" name="TextBox 4">
            <a:extLst>
              <a:ext uri="{FF2B5EF4-FFF2-40B4-BE49-F238E27FC236}">
                <a16:creationId xmlns:a16="http://schemas.microsoft.com/office/drawing/2014/main" id="{9915AE58-2A12-5D58-10AF-10073B7C038F}"/>
              </a:ext>
            </a:extLst>
          </p:cNvPr>
          <p:cNvSpPr txBox="1"/>
          <p:nvPr/>
        </p:nvSpPr>
        <p:spPr>
          <a:xfrm>
            <a:off x="513347" y="1541980"/>
            <a:ext cx="11245515" cy="3586366"/>
          </a:xfrm>
          <a:prstGeom prst="rect">
            <a:avLst/>
          </a:prstGeom>
          <a:noFill/>
        </p:spPr>
        <p:txBody>
          <a:bodyPr wrap="square">
            <a:spAutoFit/>
          </a:bodyPr>
          <a:lstStyle/>
          <a:p>
            <a:pPr marL="342900" lvl="0" indent="-342900" algn="just">
              <a:lnSpc>
                <a:spcPct val="150000"/>
              </a:lnSpc>
              <a:buSzPts val="1200"/>
              <a:buFont typeface="Arial MT"/>
              <a:buChar char="•"/>
            </a:pPr>
            <a:r>
              <a:rPr lang="en-US" sz="2200" dirty="0">
                <a:effectLst/>
                <a:latin typeface="Times New Roman" panose="02020603050405020304" pitchFamily="18" charset="0"/>
                <a:ea typeface="Arial MT"/>
                <a:cs typeface="Arial MT"/>
              </a:rPr>
              <a:t>Made statement of the aims and objectives of the project.</a:t>
            </a:r>
            <a:endParaRPr lang="en-IN" sz="2200" dirty="0">
              <a:effectLst/>
              <a:latin typeface="Times New Roman" panose="02020603050405020304" pitchFamily="18" charset="0"/>
              <a:ea typeface="Arial MT"/>
              <a:cs typeface="Arial MT"/>
            </a:endParaRPr>
          </a:p>
          <a:p>
            <a:pPr marL="342900" lvl="0" indent="-342900" algn="just">
              <a:lnSpc>
                <a:spcPct val="150000"/>
              </a:lnSpc>
              <a:buSzPts val="1200"/>
              <a:buFont typeface="Arial MT"/>
              <a:buChar char="•"/>
            </a:pPr>
            <a:r>
              <a:rPr lang="en-IN" sz="2200" dirty="0">
                <a:effectLst/>
                <a:latin typeface="Times New Roman" panose="02020603050405020304" pitchFamily="18" charset="0"/>
                <a:ea typeface="Arial MT"/>
                <a:cs typeface="Arial MT"/>
              </a:rPr>
              <a:t>The description of Purpose. Scope, and applicability.</a:t>
            </a:r>
          </a:p>
          <a:p>
            <a:pPr marL="342900" lvl="0" indent="-342900" algn="just">
              <a:lnSpc>
                <a:spcPct val="150000"/>
              </a:lnSpc>
              <a:buSzPts val="1200"/>
              <a:buFont typeface="Arial MT"/>
              <a:buChar char="•"/>
            </a:pPr>
            <a:r>
              <a:rPr lang="en-IN" sz="2200" dirty="0">
                <a:effectLst/>
                <a:latin typeface="Times New Roman" panose="02020603050405020304" pitchFamily="18" charset="0"/>
                <a:ea typeface="Arial MT"/>
                <a:cs typeface="Arial MT"/>
              </a:rPr>
              <a:t>We define the problem on which we are working in the project.</a:t>
            </a:r>
          </a:p>
          <a:p>
            <a:pPr marL="342900" lvl="0" indent="-342900" algn="just">
              <a:lnSpc>
                <a:spcPct val="150000"/>
              </a:lnSpc>
              <a:buSzPts val="1200"/>
              <a:buFont typeface="Arial MT"/>
              <a:buChar char="•"/>
            </a:pPr>
            <a:r>
              <a:rPr lang="en-IN" sz="2200" dirty="0">
                <a:effectLst/>
                <a:latin typeface="Times New Roman" panose="02020603050405020304" pitchFamily="18" charset="0"/>
                <a:ea typeface="Arial MT"/>
                <a:cs typeface="Arial MT"/>
              </a:rPr>
              <a:t>We describe the requirement Specifications of the system and the actions that can be done on these things.</a:t>
            </a:r>
          </a:p>
          <a:p>
            <a:pPr marL="342900" lvl="0" indent="-342900" algn="just">
              <a:lnSpc>
                <a:spcPct val="150000"/>
              </a:lnSpc>
              <a:buSzPts val="1200"/>
              <a:buFont typeface="Arial MT"/>
              <a:buChar char="•"/>
            </a:pPr>
            <a:r>
              <a:rPr lang="en-IN" sz="2200" dirty="0">
                <a:effectLst/>
                <a:latin typeface="Times New Roman" panose="02020603050405020304" pitchFamily="18" charset="0"/>
                <a:ea typeface="Arial MT"/>
                <a:cs typeface="Arial MT"/>
              </a:rPr>
              <a:t>We understand the problem domain and produce a model of the system, which describes operations that can be performed on the system</a:t>
            </a:r>
            <a:r>
              <a:rPr lang="en-IN" sz="1800" dirty="0">
                <a:effectLst/>
                <a:latin typeface="Times New Roman" panose="02020603050405020304" pitchFamily="18" charset="0"/>
                <a:ea typeface="Arial MT"/>
                <a:cs typeface="Arial MT"/>
              </a:rPr>
              <a:t>.</a:t>
            </a:r>
            <a:endParaRPr lang="en-IN" sz="1600" dirty="0">
              <a:effectLst/>
              <a:latin typeface="Times New Roman" panose="02020603050405020304" pitchFamily="18" charset="0"/>
              <a:ea typeface="Arial MT"/>
              <a:cs typeface="Arial MT"/>
            </a:endParaRPr>
          </a:p>
        </p:txBody>
      </p:sp>
    </p:spTree>
    <p:extLst>
      <p:ext uri="{BB962C8B-B14F-4D97-AF65-F5344CB8AC3E}">
        <p14:creationId xmlns:p14="http://schemas.microsoft.com/office/powerpoint/2010/main" val="16093107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000339-13A5-DF75-B128-F49B48F49181}"/>
              </a:ext>
            </a:extLst>
          </p:cNvPr>
          <p:cNvSpPr txBox="1"/>
          <p:nvPr/>
        </p:nvSpPr>
        <p:spPr>
          <a:xfrm>
            <a:off x="529389" y="248470"/>
            <a:ext cx="6096000" cy="584775"/>
          </a:xfrm>
          <a:prstGeom prst="rect">
            <a:avLst/>
          </a:prstGeom>
          <a:noFill/>
        </p:spPr>
        <p:txBody>
          <a:bodyPr wrap="square">
            <a:spAutoFit/>
          </a:bodyPr>
          <a:lstStyle/>
          <a:p>
            <a:r>
              <a:rPr lang="en-IN" sz="3200" b="1" dirty="0">
                <a:effectLst/>
                <a:latin typeface="Calibri" panose="020F0502020204030204" pitchFamily="34" charset="0"/>
                <a:ea typeface="Calibri" panose="020F0502020204030204" pitchFamily="34" charset="0"/>
                <a:cs typeface="Times New Roman" panose="02020603050405020304" pitchFamily="18" charset="0"/>
              </a:rPr>
              <a:t>BIBLIOGRAPHY</a:t>
            </a:r>
            <a:endParaRPr lang="en-IN" sz="3200" dirty="0"/>
          </a:p>
        </p:txBody>
      </p:sp>
      <p:sp>
        <p:nvSpPr>
          <p:cNvPr id="5" name="TextBox 4">
            <a:extLst>
              <a:ext uri="{FF2B5EF4-FFF2-40B4-BE49-F238E27FC236}">
                <a16:creationId xmlns:a16="http://schemas.microsoft.com/office/drawing/2014/main" id="{6AD83B31-F4D8-62F2-D719-9A4F6273F959}"/>
              </a:ext>
            </a:extLst>
          </p:cNvPr>
          <p:cNvSpPr txBox="1"/>
          <p:nvPr/>
        </p:nvSpPr>
        <p:spPr>
          <a:xfrm>
            <a:off x="0" y="1003544"/>
            <a:ext cx="6096000" cy="463397"/>
          </a:xfrm>
          <a:prstGeom prst="rect">
            <a:avLst/>
          </a:prstGeom>
          <a:noFill/>
        </p:spPr>
        <p:txBody>
          <a:bodyPr wrap="square">
            <a:spAutoFit/>
          </a:bodyPr>
          <a:lstStyle/>
          <a:p>
            <a:pPr marL="228600" algn="just">
              <a:lnSpc>
                <a:spcPct val="150000"/>
              </a:lnSpc>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REFERENCE BOOKS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949D899A-4C52-ED87-4268-40819275755E}"/>
              </a:ext>
            </a:extLst>
          </p:cNvPr>
          <p:cNvSpPr txBox="1"/>
          <p:nvPr/>
        </p:nvSpPr>
        <p:spPr>
          <a:xfrm>
            <a:off x="449179" y="1466941"/>
            <a:ext cx="11293641" cy="5444247"/>
          </a:xfrm>
          <a:prstGeom prst="rect">
            <a:avLst/>
          </a:prstGeom>
          <a:noFill/>
        </p:spPr>
        <p:txBody>
          <a:bodyPr wrap="square">
            <a:spAutoFit/>
          </a:bodyPr>
          <a:lstStyle/>
          <a:p>
            <a:pPr marL="342900" lvl="0" indent="-342900">
              <a:lnSpc>
                <a:spcPct val="150000"/>
              </a:lnSpc>
              <a:buFont typeface="+mj-lt"/>
              <a:buAutoNum type="arabicParenR"/>
            </a:pPr>
            <a:r>
              <a:rPr lang="en-US" sz="1800" dirty="0">
                <a:effectLst/>
                <a:latin typeface="Times New Roman" panose="02020603050405020304" pitchFamily="18" charset="0"/>
                <a:ea typeface="Times New Roman" panose="02020603050405020304" pitchFamily="18" charset="0"/>
              </a:rPr>
              <a:t>Server Side Programming For The Java </a:t>
            </a:r>
            <a:r>
              <a:rPr lang="en-US" sz="1800" dirty="0" err="1">
                <a:effectLst/>
                <a:latin typeface="Times New Roman" panose="02020603050405020304" pitchFamily="18" charset="0"/>
                <a:ea typeface="Times New Roman" panose="02020603050405020304" pitchFamily="18" charset="0"/>
              </a:rPr>
              <a:t>Patform</a:t>
            </a:r>
            <a:endParaRPr lang="en-IN" sz="1600" dirty="0">
              <a:effectLst/>
              <a:latin typeface="Times New Roman" panose="02020603050405020304" pitchFamily="18" charset="0"/>
              <a:ea typeface="Times New Roman" panose="02020603050405020304" pitchFamily="18" charset="0"/>
            </a:endParaRPr>
          </a:p>
          <a:p>
            <a:pPr marL="228600" indent="-229235">
              <a:lnSpc>
                <a:spcPct val="150000"/>
              </a:lnSpc>
            </a:pPr>
            <a:r>
              <a:rPr lang="en-IN" sz="1800" dirty="0">
                <a:effectLst/>
                <a:latin typeface="Times New Roman" panose="02020603050405020304" pitchFamily="18" charset="0"/>
                <a:ea typeface="Times New Roman" panose="02020603050405020304" pitchFamily="18" charset="0"/>
              </a:rPr>
              <a:t>Callaway, Dustin AW</a:t>
            </a:r>
            <a:endParaRPr lang="en-IN" sz="1600" dirty="0">
              <a:effectLst/>
              <a:latin typeface="Times New Roman" panose="02020603050405020304" pitchFamily="18" charset="0"/>
              <a:ea typeface="Times New Roman" panose="02020603050405020304" pitchFamily="18" charset="0"/>
            </a:endParaRPr>
          </a:p>
          <a:p>
            <a:pPr marL="228600" indent="-229235">
              <a:lnSpc>
                <a:spcPct val="150000"/>
              </a:lnSpc>
            </a:pPr>
            <a:r>
              <a:rPr lang="en-IN" sz="1800"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marL="228600" indent="-229235">
              <a:lnSpc>
                <a:spcPct val="150000"/>
              </a:lnSpc>
            </a:pPr>
            <a:r>
              <a:rPr lang="en-IN" sz="1800" dirty="0">
                <a:effectLst/>
                <a:latin typeface="Times New Roman" panose="02020603050405020304" pitchFamily="18" charset="0"/>
                <a:ea typeface="Times New Roman" panose="02020603050405020304" pitchFamily="18" charset="0"/>
              </a:rPr>
              <a:t>2)</a:t>
            </a:r>
            <a:r>
              <a:rPr lang="en-IN" sz="1800" dirty="0">
                <a:solidFill>
                  <a:srgbClr val="080808"/>
                </a:solidFill>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Professional Java Server Programming J2ee 1.3 Edition</a:t>
            </a:r>
            <a:endParaRPr lang="en-IN" sz="1600" dirty="0">
              <a:effectLst/>
              <a:latin typeface="Times New Roman" panose="02020603050405020304" pitchFamily="18" charset="0"/>
              <a:ea typeface="Times New Roman" panose="02020603050405020304" pitchFamily="18" charset="0"/>
            </a:endParaRPr>
          </a:p>
          <a:p>
            <a:pPr marL="228600" indent="-229235">
              <a:lnSpc>
                <a:spcPct val="150000"/>
              </a:lnSpc>
            </a:pPr>
            <a:r>
              <a:rPr lang="en-US" sz="1800" dirty="0" err="1">
                <a:effectLst/>
                <a:latin typeface="Times New Roman" panose="02020603050405020304" pitchFamily="18" charset="0"/>
                <a:ea typeface="Times New Roman" panose="02020603050405020304" pitchFamily="18" charset="0"/>
              </a:rPr>
              <a:t>Allamaraju</a:t>
            </a:r>
            <a:r>
              <a:rPr lang="en-US" sz="1800" dirty="0">
                <a:effectLst/>
                <a:latin typeface="Times New Roman" panose="02020603050405020304" pitchFamily="18" charset="0"/>
                <a:ea typeface="Times New Roman" panose="02020603050405020304" pitchFamily="18" charset="0"/>
              </a:rPr>
              <a:t>, S/ </a:t>
            </a:r>
            <a:r>
              <a:rPr lang="en-US" sz="1800" dirty="0" err="1">
                <a:effectLst/>
                <a:latin typeface="Times New Roman" panose="02020603050405020304" pitchFamily="18" charset="0"/>
                <a:ea typeface="Times New Roman" panose="02020603050405020304" pitchFamily="18" charset="0"/>
              </a:rPr>
              <a:t>Buest</a:t>
            </a:r>
            <a:r>
              <a:rPr lang="en-US" sz="1800" dirty="0">
                <a:effectLst/>
                <a:latin typeface="Times New Roman" panose="02020603050405020304" pitchFamily="18" charset="0"/>
                <a:ea typeface="Times New Roman" panose="02020603050405020304" pitchFamily="18" charset="0"/>
              </a:rPr>
              <a:t>, C. SPD</a:t>
            </a:r>
            <a:endParaRPr lang="en-IN" sz="1600" dirty="0">
              <a:effectLst/>
              <a:latin typeface="Times New Roman" panose="02020603050405020304" pitchFamily="18" charset="0"/>
              <a:ea typeface="Times New Roman" panose="02020603050405020304" pitchFamily="18" charset="0"/>
            </a:endParaRPr>
          </a:p>
          <a:p>
            <a:pPr>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3)L. Rowe and M. </a:t>
            </a:r>
            <a:r>
              <a:rPr lang="en-IN"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Stonebraker</a:t>
            </a: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"The POSTGRES data model", Proc. VLDB Conference, Sept. 1987.ht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227965" indent="-229235">
              <a:lnSpc>
                <a:spcPct val="150000"/>
              </a:lnSpc>
            </a:pPr>
            <a:r>
              <a:rPr lang="en-US" sz="1800" dirty="0">
                <a:solidFill>
                  <a:srgbClr val="000000"/>
                </a:solidFill>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4)HTML &amp; CSS: The Complete Reference, Fifth Edition, 5th Edition by Thomas Powell Released January 2010 Publisher(s): McGraw-Hill ISBN: 9780071741705</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5)</a:t>
            </a: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Stephens, Rod (2015)</a:t>
            </a:r>
            <a:r>
              <a:rPr lang="en-IN" sz="18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Beginning Software Engineering, </a:t>
            </a:r>
            <a:r>
              <a:rPr lang="en-IN"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Wrox</a:t>
            </a:r>
            <a:r>
              <a:rPr lang="en-IN" sz="18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301242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73F650-B676-8DC2-7305-12D4A4112DB1}"/>
              </a:ext>
            </a:extLst>
          </p:cNvPr>
          <p:cNvSpPr txBox="1"/>
          <p:nvPr/>
        </p:nvSpPr>
        <p:spPr>
          <a:xfrm>
            <a:off x="978567" y="1486323"/>
            <a:ext cx="10074443" cy="3477875"/>
          </a:xfrm>
          <a:prstGeom prst="rect">
            <a:avLst/>
          </a:prstGeom>
          <a:noFill/>
        </p:spPr>
        <p:txBody>
          <a:bodyPr wrap="square">
            <a:spAutoFit/>
          </a:bodyPr>
          <a:lstStyle/>
          <a:p>
            <a:pPr marL="228600">
              <a:lnSpc>
                <a:spcPct val="150000"/>
              </a:lnSpc>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WEB REFERENCES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1) </a:t>
            </a:r>
            <a:r>
              <a:rPr lang="en-IN"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https://stackoverflow.com/</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2) </a:t>
            </a:r>
            <a:r>
              <a:rPr lang="en-IN"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https://app.diagrams.net/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3) </a:t>
            </a:r>
            <a:r>
              <a:rPr lang="en-IN"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https://razorpay.com/docs/payments/server-integration/java/payment-gateway/build-  integration/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4) </a:t>
            </a:r>
            <a:r>
              <a:rPr lang="en-IN"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https://www.javatpoint.com/java-tutorial</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Times New Roman" panose="02020603050405020304" pitchFamily="18" charset="0"/>
                <a:ea typeface="Calibri" panose="020F0502020204030204" pitchFamily="34" charset="0"/>
              </a:rPr>
              <a:t>5) </a:t>
            </a:r>
            <a:r>
              <a:rPr lang="en-IN"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6"/>
              </a:rPr>
              <a:t>https://www.sqlservertutorial.net/</a:t>
            </a:r>
            <a:endParaRPr lang="en-IN" dirty="0"/>
          </a:p>
        </p:txBody>
      </p:sp>
    </p:spTree>
    <p:extLst>
      <p:ext uri="{BB962C8B-B14F-4D97-AF65-F5344CB8AC3E}">
        <p14:creationId xmlns:p14="http://schemas.microsoft.com/office/powerpoint/2010/main" val="38819682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A772AE-C7CF-8CF7-7E5A-6AA15DE5A491}"/>
              </a:ext>
            </a:extLst>
          </p:cNvPr>
          <p:cNvSpPr txBox="1"/>
          <p:nvPr/>
        </p:nvSpPr>
        <p:spPr>
          <a:xfrm>
            <a:off x="1384917" y="2875002"/>
            <a:ext cx="6747029" cy="1107996"/>
          </a:xfrm>
          <a:prstGeom prst="rect">
            <a:avLst/>
          </a:prstGeom>
          <a:noFill/>
        </p:spPr>
        <p:txBody>
          <a:bodyPr wrap="square" rtlCol="0">
            <a:spAutoFit/>
          </a:bodyPr>
          <a:lstStyle/>
          <a:p>
            <a:pPr algn="ctr"/>
            <a:r>
              <a:rPr lang="en-US" sz="6600" dirty="0"/>
              <a:t>Thank You</a:t>
            </a:r>
            <a:endParaRPr lang="en-IN" sz="6600" dirty="0"/>
          </a:p>
        </p:txBody>
      </p:sp>
    </p:spTree>
    <p:extLst>
      <p:ext uri="{BB962C8B-B14F-4D97-AF65-F5344CB8AC3E}">
        <p14:creationId xmlns:p14="http://schemas.microsoft.com/office/powerpoint/2010/main" val="2749164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890A42-D7C6-93CF-6DD0-0539B814F864}"/>
              </a:ext>
            </a:extLst>
          </p:cNvPr>
          <p:cNvSpPr txBox="1"/>
          <p:nvPr/>
        </p:nvSpPr>
        <p:spPr>
          <a:xfrm>
            <a:off x="1553592" y="603682"/>
            <a:ext cx="7457243" cy="4462760"/>
          </a:xfrm>
          <a:prstGeom prst="rect">
            <a:avLst/>
          </a:prstGeom>
          <a:noFill/>
        </p:spPr>
        <p:txBody>
          <a:bodyPr wrap="square" rtlCol="0">
            <a:spAutoFit/>
          </a:bodyPr>
          <a:lstStyle/>
          <a:p>
            <a:pPr algn="ctr"/>
            <a:r>
              <a:rPr lang="en-US" sz="3200" b="1" dirty="0"/>
              <a:t>SCOPE</a:t>
            </a:r>
          </a:p>
          <a:p>
            <a:pPr algn="ctr"/>
            <a:endParaRPr lang="en-US" sz="3200" b="1" dirty="0"/>
          </a:p>
          <a:p>
            <a:pPr marL="342900" indent="-342900">
              <a:buFont typeface="Wingdings" panose="05000000000000000000" pitchFamily="2" charset="2"/>
              <a:buChar char="Ø"/>
            </a:pPr>
            <a:r>
              <a:rPr lang="en-US" sz="2200" dirty="0"/>
              <a:t>This application is built in such way that it should </a:t>
            </a:r>
            <a:r>
              <a:rPr lang="en-US" sz="2200" b="1" dirty="0"/>
              <a:t>suits</a:t>
            </a:r>
            <a:r>
              <a:rPr lang="en-US" sz="2200" dirty="0"/>
              <a:t> for all types of customers and farmers in future.</a:t>
            </a:r>
          </a:p>
          <a:p>
            <a:endParaRPr lang="en-US" sz="2200" dirty="0"/>
          </a:p>
          <a:p>
            <a:pPr marL="342900" indent="-342900">
              <a:buFont typeface="Wingdings" panose="05000000000000000000" pitchFamily="2" charset="2"/>
              <a:buChar char="Ø"/>
            </a:pPr>
            <a:r>
              <a:rPr lang="en-US" sz="2200" dirty="0"/>
              <a:t>The </a:t>
            </a:r>
            <a:r>
              <a:rPr lang="en-US" sz="2200" dirty="0" err="1"/>
              <a:t>GrainsMart</a:t>
            </a:r>
            <a:r>
              <a:rPr lang="en-US" sz="2200" dirty="0"/>
              <a:t> provides </a:t>
            </a:r>
            <a:r>
              <a:rPr lang="en-US" sz="2200" dirty="0" err="1"/>
              <a:t>garin</a:t>
            </a:r>
            <a:r>
              <a:rPr lang="en-US" sz="2200" dirty="0"/>
              <a:t> prices directly from farmers to order </a:t>
            </a:r>
            <a:r>
              <a:rPr lang="en-US" sz="2200" dirty="0" err="1"/>
              <a:t>garins</a:t>
            </a:r>
            <a:r>
              <a:rPr lang="en-US" sz="2200" dirty="0"/>
              <a:t> so customer can order different qualities of grains with </a:t>
            </a:r>
            <a:r>
              <a:rPr lang="en-US" sz="2200" b="1" dirty="0"/>
              <a:t>proper</a:t>
            </a:r>
            <a:r>
              <a:rPr lang="en-US" sz="2200" dirty="0"/>
              <a:t> </a:t>
            </a:r>
            <a:r>
              <a:rPr lang="en-US" sz="2200" b="1" dirty="0"/>
              <a:t>cost</a:t>
            </a:r>
            <a:r>
              <a:rPr lang="en-US" sz="2200" dirty="0"/>
              <a:t>.</a:t>
            </a:r>
          </a:p>
          <a:p>
            <a:pPr marL="342900" indent="-342900">
              <a:buFont typeface="Wingdings" panose="05000000000000000000" pitchFamily="2" charset="2"/>
              <a:buChar char="Ø"/>
            </a:pPr>
            <a:endParaRPr lang="en-US" sz="2200" dirty="0"/>
          </a:p>
          <a:p>
            <a:pPr marL="342900" indent="-342900">
              <a:buFont typeface="Wingdings" panose="05000000000000000000" pitchFamily="2" charset="2"/>
              <a:buChar char="Ø"/>
            </a:pPr>
            <a:endParaRPr lang="en-US" sz="2200" dirty="0"/>
          </a:p>
          <a:p>
            <a:pPr marL="342900" indent="-342900">
              <a:buFont typeface="Wingdings" panose="05000000000000000000" pitchFamily="2" charset="2"/>
              <a:buChar char="Ø"/>
            </a:pPr>
            <a:endParaRPr lang="en-US" sz="2200" dirty="0"/>
          </a:p>
          <a:p>
            <a:pPr marL="342900" indent="-342900">
              <a:buFont typeface="Wingdings" panose="05000000000000000000" pitchFamily="2" charset="2"/>
              <a:buChar char="Ø"/>
            </a:pPr>
            <a:endParaRPr lang="en-IN" sz="2200" dirty="0"/>
          </a:p>
        </p:txBody>
      </p:sp>
    </p:spTree>
    <p:extLst>
      <p:ext uri="{BB962C8B-B14F-4D97-AF65-F5344CB8AC3E}">
        <p14:creationId xmlns:p14="http://schemas.microsoft.com/office/powerpoint/2010/main" val="648996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CBAEEA-0CDD-EC65-0636-6E98D6A5B2B6}"/>
              </a:ext>
            </a:extLst>
          </p:cNvPr>
          <p:cNvSpPr txBox="1"/>
          <p:nvPr/>
        </p:nvSpPr>
        <p:spPr>
          <a:xfrm>
            <a:off x="834501" y="550416"/>
            <a:ext cx="8167456" cy="4462760"/>
          </a:xfrm>
          <a:prstGeom prst="rect">
            <a:avLst/>
          </a:prstGeom>
          <a:noFill/>
        </p:spPr>
        <p:txBody>
          <a:bodyPr wrap="square" rtlCol="0">
            <a:spAutoFit/>
          </a:bodyPr>
          <a:lstStyle/>
          <a:p>
            <a:pPr algn="ctr"/>
            <a:r>
              <a:rPr lang="en-US" sz="3200" b="1" dirty="0"/>
              <a:t>TECHNOLOGY DETAILS</a:t>
            </a:r>
          </a:p>
          <a:p>
            <a:pPr algn="ctr"/>
            <a:endParaRPr lang="en-US" sz="2400" b="1" dirty="0"/>
          </a:p>
          <a:p>
            <a:pPr marL="342900" indent="-342900">
              <a:buFont typeface="Wingdings" panose="05000000000000000000" pitchFamily="2" charset="2"/>
              <a:buChar char="Ø"/>
            </a:pPr>
            <a:r>
              <a:rPr lang="en-US" sz="2400" b="1" dirty="0"/>
              <a:t>Front End:</a:t>
            </a:r>
          </a:p>
          <a:p>
            <a:r>
              <a:rPr lang="en-US" sz="2400" b="1" dirty="0"/>
              <a:t>    </a:t>
            </a:r>
            <a:r>
              <a:rPr lang="en-US" sz="2000" dirty="0"/>
              <a:t>Html</a:t>
            </a:r>
          </a:p>
          <a:p>
            <a:r>
              <a:rPr lang="en-US" sz="2000" dirty="0"/>
              <a:t>     CSS</a:t>
            </a:r>
          </a:p>
          <a:p>
            <a:r>
              <a:rPr lang="en-US" sz="2000" dirty="0"/>
              <a:t>     </a:t>
            </a:r>
            <a:r>
              <a:rPr lang="en-US" sz="2000" dirty="0" err="1"/>
              <a:t>Javascript</a:t>
            </a:r>
            <a:endParaRPr lang="en-US" sz="2000" dirty="0"/>
          </a:p>
          <a:p>
            <a:pPr marL="342900" indent="-342900">
              <a:buFont typeface="Wingdings" panose="05000000000000000000" pitchFamily="2" charset="2"/>
              <a:buChar char="Ø"/>
            </a:pPr>
            <a:endParaRPr lang="en-IN" sz="2400" b="1" dirty="0"/>
          </a:p>
          <a:p>
            <a:pPr marL="342900" indent="-342900">
              <a:buFont typeface="Wingdings" panose="05000000000000000000" pitchFamily="2" charset="2"/>
              <a:buChar char="Ø"/>
            </a:pPr>
            <a:r>
              <a:rPr lang="en-IN" sz="2400" b="1" dirty="0"/>
              <a:t>Sever Side Language:</a:t>
            </a:r>
          </a:p>
          <a:p>
            <a:r>
              <a:rPr lang="en-IN" sz="2400" b="1" dirty="0"/>
              <a:t>    </a:t>
            </a:r>
            <a:r>
              <a:rPr lang="en-IN" sz="2000" dirty="0" err="1"/>
              <a:t>jsp</a:t>
            </a:r>
            <a:r>
              <a:rPr lang="en-IN" sz="2000" dirty="0"/>
              <a:t> and servlet.</a:t>
            </a:r>
          </a:p>
          <a:p>
            <a:endParaRPr lang="en-IN" sz="2000" b="1" dirty="0"/>
          </a:p>
          <a:p>
            <a:pPr marL="342900" indent="-342900">
              <a:buFont typeface="Wingdings" panose="05000000000000000000" pitchFamily="2" charset="2"/>
              <a:buChar char="Ø"/>
            </a:pPr>
            <a:r>
              <a:rPr lang="en-IN" sz="2400" b="1" dirty="0"/>
              <a:t>Database:</a:t>
            </a:r>
          </a:p>
          <a:p>
            <a:r>
              <a:rPr lang="en-IN" sz="2400" b="1" dirty="0"/>
              <a:t>    </a:t>
            </a:r>
            <a:r>
              <a:rPr lang="en-IN" sz="2000" dirty="0"/>
              <a:t>MySQL</a:t>
            </a:r>
          </a:p>
        </p:txBody>
      </p:sp>
    </p:spTree>
    <p:extLst>
      <p:ext uri="{BB962C8B-B14F-4D97-AF65-F5344CB8AC3E}">
        <p14:creationId xmlns:p14="http://schemas.microsoft.com/office/powerpoint/2010/main" val="2274892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3D58A8-2DCF-89CB-5227-0BBA9AC401BA}"/>
              </a:ext>
            </a:extLst>
          </p:cNvPr>
          <p:cNvSpPr txBox="1"/>
          <p:nvPr/>
        </p:nvSpPr>
        <p:spPr>
          <a:xfrm>
            <a:off x="967667" y="0"/>
            <a:ext cx="7696940" cy="6093976"/>
          </a:xfrm>
          <a:prstGeom prst="rect">
            <a:avLst/>
          </a:prstGeom>
          <a:noFill/>
        </p:spPr>
        <p:txBody>
          <a:bodyPr wrap="square" rtlCol="0">
            <a:spAutoFit/>
          </a:bodyPr>
          <a:lstStyle/>
          <a:p>
            <a:pPr algn="ctr"/>
            <a:r>
              <a:rPr lang="en-US" sz="3200" b="1" dirty="0"/>
              <a:t>MODULES</a:t>
            </a:r>
          </a:p>
          <a:p>
            <a:pPr marL="457200" indent="-457200">
              <a:buFont typeface="Wingdings" panose="05000000000000000000" pitchFamily="2" charset="2"/>
              <a:buChar char="Ø"/>
            </a:pPr>
            <a:endParaRPr lang="en-US" sz="2200" b="1" dirty="0"/>
          </a:p>
          <a:p>
            <a:pPr marL="342900" indent="-342900">
              <a:buFont typeface="Wingdings" panose="05000000000000000000" pitchFamily="2" charset="2"/>
              <a:buChar char="Ø"/>
            </a:pPr>
            <a:r>
              <a:rPr lang="en-IN" sz="2200" b="1" dirty="0"/>
              <a:t>Farmer Module:</a:t>
            </a:r>
          </a:p>
          <a:p>
            <a:r>
              <a:rPr lang="en-IN" sz="2000" b="1" dirty="0"/>
              <a:t>      </a:t>
            </a:r>
            <a:r>
              <a:rPr lang="en-IN" dirty="0"/>
              <a:t>1.Farmers Login/Register</a:t>
            </a:r>
          </a:p>
          <a:p>
            <a:r>
              <a:rPr lang="en-IN" dirty="0"/>
              <a:t>      2. Sell Grains</a:t>
            </a:r>
          </a:p>
          <a:p>
            <a:r>
              <a:rPr lang="en-IN" sz="2200" b="1" dirty="0"/>
              <a:t>     </a:t>
            </a:r>
            <a:r>
              <a:rPr lang="en-IN" dirty="0"/>
              <a:t>3</a:t>
            </a:r>
            <a:r>
              <a:rPr lang="en-IN" sz="2200" dirty="0"/>
              <a:t>.</a:t>
            </a:r>
            <a:r>
              <a:rPr lang="en-IN" dirty="0"/>
              <a:t>Update Stock and price module</a:t>
            </a:r>
          </a:p>
          <a:p>
            <a:r>
              <a:rPr lang="en-IN" dirty="0"/>
              <a:t>      4.Customers History Module</a:t>
            </a:r>
          </a:p>
          <a:p>
            <a:r>
              <a:rPr lang="en-IN" dirty="0"/>
              <a:t>      5.Transactions Module</a:t>
            </a:r>
          </a:p>
          <a:p>
            <a:r>
              <a:rPr lang="en-IN" dirty="0"/>
              <a:t>      6.Profile Module </a:t>
            </a:r>
          </a:p>
          <a:p>
            <a:pPr marL="342900" indent="-342900">
              <a:buFont typeface="Wingdings" panose="05000000000000000000" pitchFamily="2" charset="2"/>
              <a:buChar char="Ø"/>
            </a:pPr>
            <a:r>
              <a:rPr lang="en-IN" sz="2200" b="1" dirty="0"/>
              <a:t>Customer Module:</a:t>
            </a:r>
          </a:p>
          <a:p>
            <a:r>
              <a:rPr lang="en-IN" dirty="0"/>
              <a:t>      1.Customer Login/Register</a:t>
            </a:r>
          </a:p>
          <a:p>
            <a:r>
              <a:rPr lang="en-IN" sz="2200" b="1" dirty="0"/>
              <a:t>     </a:t>
            </a:r>
            <a:r>
              <a:rPr lang="en-IN" dirty="0"/>
              <a:t>2.Select Grains</a:t>
            </a:r>
          </a:p>
          <a:p>
            <a:r>
              <a:rPr lang="en-IN" dirty="0"/>
              <a:t>      3.select Farmer</a:t>
            </a:r>
          </a:p>
          <a:p>
            <a:pPr marL="342900" indent="-342900">
              <a:buFont typeface="Wingdings" panose="05000000000000000000" pitchFamily="2" charset="2"/>
              <a:buChar char="Ø"/>
            </a:pPr>
            <a:r>
              <a:rPr lang="en-IN" sz="2200" b="1" dirty="0"/>
              <a:t>Order Module:</a:t>
            </a:r>
          </a:p>
          <a:p>
            <a:r>
              <a:rPr lang="en-IN" dirty="0"/>
              <a:t>      1.Generate Bill</a:t>
            </a:r>
          </a:p>
          <a:p>
            <a:r>
              <a:rPr lang="en-IN" dirty="0"/>
              <a:t>      2.Cancel Order</a:t>
            </a:r>
          </a:p>
          <a:p>
            <a:r>
              <a:rPr lang="en-IN" dirty="0"/>
              <a:t>      3.History Module</a:t>
            </a:r>
          </a:p>
          <a:p>
            <a:pPr marL="285750" indent="-285750">
              <a:buFont typeface="Wingdings" panose="05000000000000000000" pitchFamily="2" charset="2"/>
              <a:buChar char="Ø"/>
            </a:pPr>
            <a:r>
              <a:rPr lang="en-IN" sz="2200" b="1" dirty="0"/>
              <a:t>Payment and Delivery Module</a:t>
            </a:r>
            <a:endParaRPr lang="en-IN" sz="2200" dirty="0"/>
          </a:p>
          <a:p>
            <a:r>
              <a:rPr lang="en-IN" sz="2200" b="1" dirty="0"/>
              <a:t>        </a:t>
            </a:r>
          </a:p>
        </p:txBody>
      </p:sp>
    </p:spTree>
    <p:extLst>
      <p:ext uri="{BB962C8B-B14F-4D97-AF65-F5344CB8AC3E}">
        <p14:creationId xmlns:p14="http://schemas.microsoft.com/office/powerpoint/2010/main" val="3940935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C1E4B8-9C7A-927E-9EF3-6673AB2C95BA}"/>
              </a:ext>
            </a:extLst>
          </p:cNvPr>
          <p:cNvSpPr txBox="1"/>
          <p:nvPr/>
        </p:nvSpPr>
        <p:spPr>
          <a:xfrm>
            <a:off x="4183380" y="2268081"/>
            <a:ext cx="5577840" cy="630942"/>
          </a:xfrm>
          <a:prstGeom prst="rect">
            <a:avLst/>
          </a:prstGeom>
          <a:noFill/>
        </p:spPr>
        <p:txBody>
          <a:bodyPr wrap="square" rtlCol="0">
            <a:spAutoFit/>
          </a:bodyPr>
          <a:lstStyle/>
          <a:p>
            <a:r>
              <a:rPr lang="en-US" sz="3500" b="1" dirty="0"/>
              <a:t>UML DIAGRAMS</a:t>
            </a:r>
            <a:endParaRPr lang="en-IN" sz="3500" b="1" dirty="0"/>
          </a:p>
        </p:txBody>
      </p:sp>
    </p:spTree>
    <p:extLst>
      <p:ext uri="{BB962C8B-B14F-4D97-AF65-F5344CB8AC3E}">
        <p14:creationId xmlns:p14="http://schemas.microsoft.com/office/powerpoint/2010/main" val="3807491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500</TotalTime>
  <Words>1527</Words>
  <Application>Microsoft Office PowerPoint</Application>
  <PresentationFormat>Widescreen</PresentationFormat>
  <Paragraphs>496</Paragraphs>
  <Slides>57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57</vt:i4>
      </vt:variant>
    </vt:vector>
  </HeadingPairs>
  <TitlesOfParts>
    <vt:vector size="66" baseType="lpstr">
      <vt:lpstr>Arial</vt:lpstr>
      <vt:lpstr>Arial MT</vt:lpstr>
      <vt:lpstr>Calibri</vt:lpstr>
      <vt:lpstr>Calibri Light</vt:lpstr>
      <vt:lpstr>Poppins</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Shubham Giramkar</dc:creator>
  <cp:lastModifiedBy>Shubham Giramkar</cp:lastModifiedBy>
  <cp:revision>20</cp:revision>
  <dcterms:created xsi:type="dcterms:W3CDTF">2022-12-12T11:57:50Z</dcterms:created>
  <dcterms:modified xsi:type="dcterms:W3CDTF">2023-03-16T09:49:48Z</dcterms:modified>
</cp:coreProperties>
</file>